
<file path=[Content_Types].xml><?xml version="1.0" encoding="utf-8"?>
<Types xmlns="http://schemas.openxmlformats.org/package/2006/content-types">
  <Default Extension="png" ContentType="image/png"/>
  <Default Extension="wdp" ContentType="image/vnd.ms-photo"/>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917" r:id="rId3"/>
    <p:sldId id="1092" r:id="rId5"/>
    <p:sldId id="1180" r:id="rId6"/>
    <p:sldId id="1178" r:id="rId7"/>
    <p:sldId id="1181" r:id="rId8"/>
    <p:sldId id="1186" r:id="rId9"/>
    <p:sldId id="1182" r:id="rId10"/>
    <p:sldId id="1183" r:id="rId11"/>
    <p:sldId id="1185" r:id="rId12"/>
    <p:sldId id="1179" r:id="rId13"/>
    <p:sldId id="1191" r:id="rId14"/>
    <p:sldId id="1192" r:id="rId15"/>
    <p:sldId id="1193" r:id="rId16"/>
    <p:sldId id="1194" r:id="rId17"/>
    <p:sldId id="1195" r:id="rId18"/>
    <p:sldId id="1196" r:id="rId19"/>
    <p:sldId id="1197" r:id="rId20"/>
    <p:sldId id="1198" r:id="rId21"/>
    <p:sldId id="1199" r:id="rId22"/>
    <p:sldId id="1200" r:id="rId23"/>
    <p:sldId id="1201" r:id="rId24"/>
    <p:sldId id="1202" r:id="rId25"/>
  </p:sldIdLst>
  <p:sldSz cx="9144000" cy="6858000" type="screen4x3"/>
  <p:notesSz cx="6797675" cy="992949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A99"/>
    <a:srgbClr val="0070C0"/>
    <a:srgbClr val="2D3A49"/>
    <a:srgbClr val="503031"/>
    <a:srgbClr val="FFFDF8"/>
    <a:srgbClr val="02BBEA"/>
    <a:srgbClr val="13284C"/>
    <a:srgbClr val="DFDFDE"/>
    <a:srgbClr val="EB8107"/>
    <a:srgbClr val="338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9" autoAdjust="0"/>
    <p:restoredTop sz="74849" autoAdjust="0"/>
  </p:normalViewPr>
  <p:slideViewPr>
    <p:cSldViewPr snapToObjects="1">
      <p:cViewPr varScale="1">
        <p:scale>
          <a:sx n="84" d="100"/>
          <a:sy n="84" d="100"/>
        </p:scale>
        <p:origin x="2568" y="184"/>
      </p:cViewPr>
      <p:guideLst>
        <p:guide orient="horz" pos="3203"/>
        <p:guide pos="2880"/>
        <p:guide orient="horz" pos="4201"/>
        <p:guide pos="5511"/>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51" d="100"/>
          <a:sy n="51" d="100"/>
        </p:scale>
        <p:origin x="-1872" y="-84"/>
      </p:cViewPr>
      <p:guideLst>
        <p:guide orient="horz" pos="2864"/>
        <p:guide pos="2160"/>
        <p:guide orient="horz" pos="3110"/>
        <p:guide pos="2141"/>
        <p:guide orient="horz" pos="2880"/>
        <p:guide orient="horz" pos="312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4" y="2"/>
            <a:ext cx="2945659" cy="49649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50447" y="2"/>
            <a:ext cx="2945659" cy="49649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8C2AEEF-407F-41F6-A12D-CA7FBD637D75}" type="datetimeFigureOut">
              <a:rPr lang="zh-CN" altLang="en-US"/>
            </a:fld>
            <a:endParaRPr lang="zh-CN" altLang="en-US"/>
          </a:p>
        </p:txBody>
      </p:sp>
      <p:sp>
        <p:nvSpPr>
          <p:cNvPr id="4" name="页脚占位符 3"/>
          <p:cNvSpPr>
            <a:spLocks noGrp="1"/>
          </p:cNvSpPr>
          <p:nvPr>
            <p:ph type="ftr" sz="quarter" idx="2"/>
          </p:nvPr>
        </p:nvSpPr>
        <p:spPr>
          <a:xfrm>
            <a:off x="4" y="9431601"/>
            <a:ext cx="2945659" cy="49649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50447" y="9431601"/>
            <a:ext cx="2945659" cy="49649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02942754-CE81-4075-821A-FA353D058749}"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4" y="2"/>
            <a:ext cx="2945659" cy="49649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447" y="2"/>
            <a:ext cx="2945659" cy="49649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1E1E5B0B-30F7-4A90-A036-65D1F8400495}" type="datetimeFigureOut">
              <a:rPr lang="zh-CN" altLang="en-US"/>
            </a:fld>
            <a:endParaRPr lang="zh-CN" altLang="en-US"/>
          </a:p>
        </p:txBody>
      </p:sp>
      <p:sp>
        <p:nvSpPr>
          <p:cNvPr id="4" name="幻灯片图像占位符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16662"/>
            <a:ext cx="5438140" cy="4468415"/>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4" y="9431601"/>
            <a:ext cx="2945659" cy="49649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0447" y="9431601"/>
            <a:ext cx="2945659" cy="49649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24E68A5-719E-4894-9F7A-AE2ED6EF853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大家晚上好，很荣幸能有机会来参加这次学术沙龙。</a:t>
            </a:r>
            <a:endParaRPr kumimoji="1" lang="zh-CN" altLang="en-US" dirty="0"/>
          </a:p>
        </p:txBody>
      </p:sp>
      <p:sp>
        <p:nvSpPr>
          <p:cNvPr id="4" name="灯片编号占位符 3"/>
          <p:cNvSpPr>
            <a:spLocks noGrp="1"/>
          </p:cNvSpPr>
          <p:nvPr>
            <p:ph type="sldNum" sz="quarter" idx="5"/>
          </p:nvPr>
        </p:nvSpPr>
        <p:spPr/>
        <p:txBody>
          <a:bodyPr/>
          <a:lstStyle/>
          <a:p>
            <a:pPr>
              <a:defRPr/>
            </a:pPr>
            <a:fld id="{524E68A5-719E-4894-9F7A-AE2ED6EF853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indent="0">
              <a:buFont typeface="Arial" panose="020B0604020202020204" pitchFamily="34" charset="0"/>
              <a:buNone/>
            </a:pPr>
            <a:r>
              <a:rPr lang="zh-CN" altLang="en-US" sz="1200" dirty="0">
                <a:latin typeface="微软雅黑" panose="020B0503020204020204" pitchFamily="34" charset="-122"/>
                <a:ea typeface="微软雅黑" panose="020B0503020204020204" pitchFamily="34" charset="-122"/>
              </a:rPr>
              <a:t>展开来说就分为几下几个部分。以期刊论文为例。首先介绍当前的大背景，例如现在是后</a:t>
            </a:r>
            <a:r>
              <a:rPr lang="en-US" altLang="zh-CN" sz="1200" dirty="0">
                <a:latin typeface="微软雅黑" panose="020B0503020204020204" pitchFamily="34" charset="-122"/>
                <a:ea typeface="微软雅黑" panose="020B0503020204020204" pitchFamily="34" charset="-122"/>
              </a:rPr>
              <a:t>5G</a:t>
            </a:r>
            <a:r>
              <a:rPr lang="zh-CN" altLang="en-US" sz="1200" dirty="0">
                <a:latin typeface="微软雅黑" panose="020B0503020204020204" pitchFamily="34" charset="-122"/>
                <a:ea typeface="微软雅黑" panose="020B0503020204020204" pitchFamily="34" charset="-122"/>
              </a:rPr>
              <a:t>时代，对通信的带宽和时延等提出了新的要求。或者说随着未来大规模物联网的发展，需要满足日益增长的海量连接需求。</a:t>
            </a:r>
            <a:r>
              <a:rPr lang="zh-CN" altLang="en-US" sz="1200" b="1" dirty="0">
                <a:latin typeface="微软雅黑" panose="020B0503020204020204" pitchFamily="34" charset="-122"/>
                <a:ea typeface="微软雅黑" panose="020B0503020204020204" pitchFamily="34" charset="-122"/>
              </a:rPr>
              <a:t>为了满足这些需求</a:t>
            </a:r>
            <a:r>
              <a:rPr lang="zh-CN" altLang="en-US" sz="1200" dirty="0">
                <a:latin typeface="微软雅黑" panose="020B0503020204020204" pitchFamily="34" charset="-122"/>
                <a:ea typeface="微软雅黑" panose="020B0503020204020204" pitchFamily="34" charset="-122"/>
              </a:rPr>
              <a:t>，进而引出论文所涉及内容的发展背景，例如我这篇文章是围绕无人机展开的，我就要说明无人机凭借部署灵活</a:t>
            </a:r>
            <a:r>
              <a:rPr lang="zh-CN" altLang="en-US" sz="1200" dirty="0">
                <a:latin typeface="+mn-lt"/>
                <a:ea typeface="+mn-ea"/>
              </a:rPr>
              <a:t>、响应快速等优势，可以用于解决大背景下的某某问题。然后顺势简要介绍无人机当前的发展趋势，相关研究都有哪些。之后介绍与自己论文中所要研究内容相关的研究工作进展如何。</a:t>
            </a:r>
            <a:endParaRPr lang="en-US" altLang="zh-CN" sz="1200" dirty="0">
              <a:latin typeface="+mn-lt"/>
              <a:ea typeface="+mn-ea"/>
            </a:endParaRPr>
          </a:p>
          <a:p>
            <a:pPr marL="0" indent="0">
              <a:buFont typeface="Arial" panose="020B0604020202020204" pitchFamily="34" charset="0"/>
              <a:buNone/>
            </a:pPr>
            <a:endParaRPr lang="en-US" altLang="zh-CN" sz="1200" dirty="0">
              <a:latin typeface="+mn-lt"/>
              <a:ea typeface="+mn-ea"/>
            </a:endParaRPr>
          </a:p>
          <a:p>
            <a:pPr marL="0" indent="0">
              <a:buFont typeface="Arial" panose="020B0604020202020204" pitchFamily="34" charset="0"/>
              <a:buNone/>
            </a:pPr>
            <a:r>
              <a:rPr lang="zh-CN" altLang="en-US" sz="1200" dirty="0">
                <a:latin typeface="+mn-lt"/>
                <a:ea typeface="+mn-ea"/>
              </a:rPr>
              <a:t>避免一个观点引用一大串文献，要注意分类。</a:t>
            </a:r>
            <a:endParaRPr lang="en-US" altLang="zh-CN" sz="1200" dirty="0">
              <a:latin typeface="+mn-lt"/>
              <a:ea typeface="+mn-ea"/>
            </a:endParaRPr>
          </a:p>
          <a:p>
            <a:r>
              <a:rPr lang="zh-CN" altLang="en-US" dirty="0"/>
              <a:t>例如</a:t>
            </a:r>
            <a:r>
              <a:rPr lang="en-US" altLang="zh-CN" dirty="0"/>
              <a:t>Many studies have found a significant association between X and Y [4-15]. </a:t>
            </a:r>
            <a:r>
              <a:rPr lang="zh-CN" altLang="en-US" dirty="0"/>
              <a:t>这句话引用文献 </a:t>
            </a:r>
            <a:r>
              <a:rPr lang="en-US" altLang="zh-CN" dirty="0"/>
              <a:t>[4-15] </a:t>
            </a:r>
            <a:r>
              <a:rPr lang="zh-CN" altLang="en-US" dirty="0"/>
              <a:t>实在是太多了，堆砌在一个观点的后面是审稿人很反感的。尽量节选重要的经典的或者最近的文献来引用。如果说这些文献实在是都很值得引用，那么不妨尝试改用下面的句式来展现</a:t>
            </a:r>
            <a:r>
              <a:rPr lang="en-US" altLang="zh-CN" dirty="0"/>
              <a:t>A significant association has been found between X and Y in men[4-7], women [8-11], and children [12-15].</a:t>
            </a:r>
            <a:endParaRPr lang="en-US" altLang="zh-CN" dirty="0"/>
          </a:p>
          <a:p>
            <a:r>
              <a:rPr lang="en-US" altLang="zh-CN" sz="1200" b="0" i="0" kern="1200" dirty="0">
                <a:solidFill>
                  <a:schemeClr val="tx1"/>
                </a:solidFill>
                <a:effectLst/>
                <a:latin typeface="+mn-lt"/>
                <a:ea typeface="+mn-ea"/>
                <a:cs typeface="+mn-cs"/>
              </a:rPr>
              <a:t>literature review</a:t>
            </a:r>
            <a:r>
              <a:rPr lang="zh-CN" altLang="en-US" sz="1200" b="0" i="0" kern="1200" dirty="0">
                <a:solidFill>
                  <a:schemeClr val="tx1"/>
                </a:solidFill>
                <a:effectLst/>
                <a:latin typeface="+mn-lt"/>
                <a:ea typeface="+mn-ea"/>
                <a:cs typeface="+mn-cs"/>
              </a:rPr>
              <a:t>不需要写的太广，需要的是深度。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有时候审稿，经常看完</a:t>
            </a:r>
            <a:r>
              <a:rPr lang="en-US" altLang="zh-CN" dirty="0"/>
              <a:t>intro</a:t>
            </a:r>
            <a:r>
              <a:rPr lang="zh-CN" altLang="en-US" dirty="0"/>
              <a:t>觉得最大的问题是，面上看所有东西都规规矩矩的没问题。但是我就是不知道作者这个</a:t>
            </a:r>
            <a:r>
              <a:rPr lang="en-US" altLang="zh-CN" dirty="0"/>
              <a:t>paper</a:t>
            </a:r>
            <a:r>
              <a:rPr lang="zh-CN" altLang="en-US" dirty="0"/>
              <a:t>牛</a:t>
            </a:r>
            <a:r>
              <a:rPr lang="en-US" altLang="zh-CN" dirty="0"/>
              <a:t>B</a:t>
            </a:r>
            <a:r>
              <a:rPr lang="zh-CN" altLang="en-US" dirty="0"/>
              <a:t>在哪里，凭什么要让这个</a:t>
            </a:r>
            <a:r>
              <a:rPr lang="en-US" altLang="zh-CN" dirty="0"/>
              <a:t>paper</a:t>
            </a:r>
            <a:r>
              <a:rPr lang="zh-CN" altLang="en-US" dirty="0"/>
              <a:t>发表。所以该吹得时候要吹啊！！而且不是只吹</a:t>
            </a:r>
            <a:r>
              <a:rPr lang="en-US" altLang="zh-CN" dirty="0"/>
              <a:t>1</a:t>
            </a:r>
            <a:r>
              <a:rPr lang="zh-CN" altLang="en-US" dirty="0"/>
              <a:t>次。你要反复的强调我这个东西牛</a:t>
            </a:r>
            <a:r>
              <a:rPr lang="en-US" altLang="zh-CN" dirty="0"/>
              <a:t>B</a:t>
            </a:r>
            <a:r>
              <a:rPr lang="zh-CN" altLang="en-US" dirty="0"/>
              <a:t>，因为</a:t>
            </a:r>
            <a:r>
              <a:rPr lang="en-US" altLang="zh-CN" dirty="0"/>
              <a:t>XXXXX</a:t>
            </a:r>
            <a:r>
              <a:rPr lang="zh-CN" altLang="en-US" dirty="0"/>
              <a:t>（这里叩上面提到的凸显研究价值那部分）。潜移默化的让</a:t>
            </a:r>
            <a:r>
              <a:rPr lang="en-US" altLang="zh-CN" dirty="0"/>
              <a:t>reviewer</a:t>
            </a:r>
            <a:r>
              <a:rPr lang="zh-CN" altLang="en-US" dirty="0"/>
              <a:t>接受你</a:t>
            </a:r>
            <a:r>
              <a:rPr lang="en-US" altLang="zh-CN" dirty="0"/>
              <a:t>paper</a:t>
            </a:r>
            <a:r>
              <a:rPr lang="zh-CN" altLang="en-US" dirty="0"/>
              <a:t>很重要，很牛</a:t>
            </a:r>
            <a:r>
              <a:rPr lang="en-US" altLang="zh-CN" dirty="0"/>
              <a:t>B</a:t>
            </a:r>
            <a:r>
              <a:rPr lang="zh-CN" altLang="en-US" dirty="0"/>
              <a:t>这个事实！悄悄地建立好印象。</a:t>
            </a:r>
            <a:endParaRPr lang="zh-CN" altLang="en-US" dirty="0"/>
          </a:p>
          <a:p>
            <a:br>
              <a:rPr lang="zh-CN" altLang="en-US" dirty="0"/>
            </a:br>
            <a:br>
              <a:rPr lang="zh-CN" altLang="en-US" dirty="0"/>
            </a:br>
            <a:endParaRPr lang="en-US" altLang="zh-CN" sz="1200" b="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b="0" i="0" kern="1200" dirty="0">
                <a:solidFill>
                  <a:schemeClr val="tx1"/>
                </a:solidFill>
                <a:effectLst/>
                <a:latin typeface="+mn-lt"/>
                <a:ea typeface="+mn-ea"/>
                <a:cs typeface="+mn-cs"/>
              </a:rPr>
              <a:t>对于正文的要求其实大同小异，按照系统模型、问题表述、算法求解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式推导以及仿真验证这个思路写就行。行文内容和更为具体的架构可以在自己相关研究领域内找几篇质量较高的期刊论文，模仿着写。（当然这个模仿不是让你复制粘贴，照葫芦画瓢，还是要有自己的核心内容在的。）</a:t>
            </a:r>
            <a:endParaRPr lang="en-US" altLang="zh-CN" sz="1200" b="0" i="0" kern="1200" dirty="0">
              <a:solidFill>
                <a:schemeClr val="tx1"/>
              </a:solidFill>
              <a:effectLst/>
              <a:latin typeface="+mn-lt"/>
              <a:ea typeface="+mn-ea"/>
              <a:cs typeface="+mn-cs"/>
            </a:endParaRPr>
          </a:p>
          <a:p>
            <a:pPr marL="0" indent="0">
              <a:buFont typeface="Arial" panose="020B0604020202020204" pitchFamily="34" charset="0"/>
              <a:buNone/>
            </a:pPr>
            <a:endParaRPr lang="en-US" altLang="zh-CN" sz="1200" b="0" i="0" kern="1200" dirty="0">
              <a:solidFill>
                <a:schemeClr val="tx1"/>
              </a:solidFill>
              <a:effectLst/>
              <a:latin typeface="+mn-lt"/>
              <a:ea typeface="+mn-ea"/>
              <a:cs typeface="+mn-cs"/>
            </a:endParaRPr>
          </a:p>
          <a:p>
            <a:pPr marL="0" indent="0">
              <a:buFont typeface="Arial" panose="020B0604020202020204" pitchFamily="34" charset="0"/>
              <a:buNone/>
            </a:pP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Experimental procedure </a:t>
            </a:r>
            <a:r>
              <a:rPr lang="zh-CN" altLang="en-US" sz="1200" b="0" i="0" kern="1200" dirty="0">
                <a:solidFill>
                  <a:schemeClr val="tx1"/>
                </a:solidFill>
                <a:effectLst/>
                <a:latin typeface="+mn-lt"/>
                <a:ea typeface="+mn-ea"/>
                <a:cs typeface="+mn-cs"/>
              </a:rPr>
              <a:t>要求就是依据你提供的信息别人可以重复你的实验。没有这些参数你怎么重复</a:t>
            </a:r>
            <a:r>
              <a:rPr lang="en-US" altLang="zh-CN"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zh-CN" altLang="en-US" sz="1200" dirty="0">
                <a:latin typeface="微软雅黑" panose="020B0503020204020204" pitchFamily="34" charset="-122"/>
                <a:ea typeface="微软雅黑" panose="020B0503020204020204" pitchFamily="34" charset="-122"/>
              </a:rPr>
              <a:t>一般在目标期刊的投稿格式部分或者</a:t>
            </a:r>
            <a:r>
              <a:rPr lang="en-US" altLang="zh-CN" sz="1200" dirty="0">
                <a:latin typeface="微软雅黑" panose="020B0503020204020204" pitchFamily="34" charset="-122"/>
                <a:ea typeface="微软雅黑" panose="020B0503020204020204" pitchFamily="34" charset="-122"/>
              </a:rPr>
              <a:t>Endnote</a:t>
            </a:r>
            <a:r>
              <a:rPr lang="zh-CN" altLang="en-US" sz="1200" dirty="0">
                <a:latin typeface="微软雅黑" panose="020B0503020204020204" pitchFamily="34" charset="-122"/>
                <a:ea typeface="微软雅黑" panose="020B0503020204020204" pitchFamily="34" charset="-122"/>
              </a:rPr>
              <a:t>官网的</a:t>
            </a:r>
            <a:r>
              <a:rPr lang="en-US" altLang="zh-CN" sz="1200" dirty="0">
                <a:latin typeface="微软雅黑" panose="020B0503020204020204" pitchFamily="34" charset="-122"/>
                <a:ea typeface="微软雅黑" panose="020B0503020204020204" pitchFamily="34" charset="-122"/>
              </a:rPr>
              <a:t>output styles</a:t>
            </a:r>
            <a:r>
              <a:rPr lang="zh-CN" altLang="en-US" sz="1200" dirty="0">
                <a:latin typeface="微软雅黑" panose="020B0503020204020204" pitchFamily="34" charset="-122"/>
                <a:ea typeface="微软雅黑" panose="020B0503020204020204" pitchFamily="34" charset="-122"/>
              </a:rPr>
              <a:t>部分下载目标期刊的参考文献格式，并把格式导入</a:t>
            </a:r>
            <a:r>
              <a:rPr lang="en-US" altLang="zh-CN" sz="1200" dirty="0">
                <a:latin typeface="微软雅黑" panose="020B0503020204020204" pitchFamily="34" charset="-122"/>
                <a:ea typeface="微软雅黑" panose="020B0503020204020204" pitchFamily="34" charset="-122"/>
              </a:rPr>
              <a:t>Endnote</a:t>
            </a:r>
            <a:r>
              <a:rPr lang="zh-CN" altLang="en-US" sz="1200" dirty="0">
                <a:latin typeface="微软雅黑" panose="020B0503020204020204" pitchFamily="34" charset="-122"/>
                <a:ea typeface="微软雅黑" panose="020B0503020204020204" pitchFamily="34" charset="-122"/>
              </a:rPr>
              <a:t>并应用。</a:t>
            </a:r>
            <a:endParaRPr lang="zh-CN" altLang="en-US" sz="12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lang="en-US" altLang="zh-CN" sz="1200" b="1" i="0" kern="1200" dirty="0" err="1">
                <a:solidFill>
                  <a:schemeClr val="tx1"/>
                </a:solidFill>
                <a:effectLst/>
                <a:latin typeface="+mn-lt"/>
                <a:ea typeface="+mn-ea"/>
                <a:cs typeface="+mn-cs"/>
              </a:rPr>
              <a:t>Grammarly</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Chrome</a:t>
            </a:r>
            <a:r>
              <a:rPr lang="zh-CN" altLang="en-US" sz="1200" b="1" i="0" kern="1200" dirty="0">
                <a:solidFill>
                  <a:schemeClr val="tx1"/>
                </a:solidFill>
                <a:effectLst/>
                <a:latin typeface="+mn-lt"/>
                <a:ea typeface="+mn-ea"/>
                <a:cs typeface="+mn-cs"/>
              </a:rPr>
              <a:t>的插件，</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也可以安装</a:t>
            </a:r>
            <a:r>
              <a:rPr lang="en-US" altLang="zh-CN" sz="1200" b="1" i="0" kern="1200" dirty="0">
                <a:solidFill>
                  <a:schemeClr val="tx1"/>
                </a:solidFill>
                <a:effectLst/>
                <a:latin typeface="+mn-lt"/>
                <a:ea typeface="+mn-ea"/>
                <a:cs typeface="+mn-cs"/>
              </a:rPr>
              <a:t>Word</a:t>
            </a:r>
            <a:r>
              <a:rPr lang="zh-CN" altLang="en-US" sz="1200" b="1" i="0" kern="1200" dirty="0">
                <a:solidFill>
                  <a:schemeClr val="tx1"/>
                </a:solidFill>
                <a:effectLst/>
                <a:latin typeface="+mn-lt"/>
                <a:ea typeface="+mn-ea"/>
                <a:cs typeface="+mn-cs"/>
              </a:rPr>
              <a:t>插件</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。可以用来检测语法错误。哪里不会点哪里，直接将不确定的地方粘贴进去即可。</a:t>
            </a:r>
            <a:endParaRPr lang="en-US" altLang="zh-CN" sz="1200" b="1" i="0" kern="1200" dirty="0">
              <a:solidFill>
                <a:schemeClr val="tx1"/>
              </a:solidFill>
              <a:effectLst/>
              <a:latin typeface="+mn-lt"/>
              <a:ea typeface="+mn-ea"/>
              <a:cs typeface="+mn-cs"/>
            </a:endParaRPr>
          </a:p>
          <a:p>
            <a:pPr marL="0" indent="0">
              <a:buFont typeface="Arial" panose="020B0604020202020204" pitchFamily="34" charset="0"/>
              <a:buNone/>
            </a:pPr>
            <a:r>
              <a:rPr lang="zh-CN" altLang="en-US" sz="1200" b="0" i="0" kern="1200" dirty="0">
                <a:solidFill>
                  <a:schemeClr val="tx1"/>
                </a:solidFill>
                <a:effectLst/>
                <a:latin typeface="+mn-lt"/>
                <a:ea typeface="+mn-ea"/>
                <a:cs typeface="+mn-cs"/>
              </a:rPr>
              <a:t>除了语法纠错之外，还有同义替换功能，有时候塑料英语能想到的词汇都太过常见，不够精准，选中词就可以同义替换了。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23237F-CC93-44E5-9C84-8EB2503755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44624"/>
            <a:ext cx="7886700" cy="576064"/>
          </a:xfrm>
        </p:spPr>
        <p:txBody>
          <a:bodyPr anchor="ct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595E52-D356-4A2B-B921-AADCBF07D8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A3B462CA-9C6E-436A-B83D-4FA5A0C84E38}"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p:nvPr userDrawn="1"/>
        </p:nvSpPr>
        <p:spPr>
          <a:xfrm>
            <a:off x="5795" y="11767"/>
            <a:ext cx="9144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3"/>
          <a:stretch>
            <a:fillRect/>
          </a:stretch>
        </p:blipFill>
        <p:spPr>
          <a:xfrm>
            <a:off x="-1" y="3485217"/>
            <a:ext cx="9111695" cy="144446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3" name="标题占位符 12"/>
          <p:cNvSpPr>
            <a:spLocks noGrp="1"/>
          </p:cNvSpPr>
          <p:nvPr>
            <p:ph type="title"/>
          </p:nvPr>
        </p:nvSpPr>
        <p:spPr>
          <a:xfrm>
            <a:off x="0" y="-24"/>
            <a:ext cx="9144000" cy="714380"/>
          </a:xfrm>
          <a:prstGeom prst="rect">
            <a:avLst/>
          </a:prstGeom>
        </p:spPr>
        <p:txBody>
          <a:bodyPr rtlCol="0">
            <a:normAutofit/>
          </a:bodyPr>
          <a:lstStyle/>
          <a:p>
            <a:r>
              <a:rPr lang="zh-CN" altLang="en-US" dirty="0"/>
              <a:t>单击此处编辑母版标题样式</a:t>
            </a:r>
            <a:endParaRPr lang="zh-CN" altLang="en-US" dirty="0"/>
          </a:p>
        </p:txBody>
      </p:sp>
      <p:sp>
        <p:nvSpPr>
          <p:cNvPr id="4" name="Rectangle 14"/>
          <p:cNvSpPr>
            <a:spLocks noGrp="1" noChangeArrowheads="1"/>
          </p:cNvSpPr>
          <p:nvPr>
            <p:ph type="sldNum" sz="quarter" idx="10"/>
          </p:nvPr>
        </p:nvSpPr>
        <p:spPr>
          <a:xfrm>
            <a:off x="8622450" y="6553200"/>
            <a:ext cx="486625" cy="260350"/>
          </a:xfrm>
        </p:spPr>
        <p:txBody>
          <a:bodyPr/>
          <a:lstStyle>
            <a:lvl1pPr>
              <a:defRPr sz="1000" b="0" smtClean="0">
                <a:latin typeface="Times New Roman" panose="02020603050405020304" pitchFamily="18" charset="0"/>
                <a:ea typeface="宋体" panose="02010600030101010101" pitchFamily="2" charset="-122"/>
                <a:cs typeface="Times New Roman" panose="02020603050405020304" pitchFamily="18" charset="0"/>
              </a:defRPr>
            </a:lvl1pPr>
          </a:lstStyle>
          <a:p>
            <a:pPr eaLnBrk="0" hangingPunct="0">
              <a:defRPr/>
            </a:pPr>
            <a:fld id="{FD999930-A1F3-43D9-A2EC-588A9232FCDF}" type="slidenum">
              <a:rPr lang="zh-CN" altLang="en-US" smtClean="0">
                <a:solidFill>
                  <a:prstClr val="black">
                    <a:tint val="75000"/>
                  </a:prstClr>
                </a:solidFill>
              </a:rPr>
            </a:fld>
            <a:endParaRPr lang="en-US" altLang="zh-CN">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69A6973-B181-4F3B-82E4-3F8DC806D93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068435F-9FE8-418C-990F-B94AB6383485}"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7C6611-C4CB-4BA6-B035-A55273F25979}"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ED60EC5-1F68-43A4-8033-85A1E47CD70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5795" y="11767"/>
            <a:ext cx="9144000" cy="6858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628650" y="0"/>
            <a:ext cx="7886700" cy="692696"/>
          </a:xfrm>
          <a:prstGeom prst="rect">
            <a:avLst/>
          </a:prstGeom>
        </p:spPr>
        <p:txBody>
          <a:bodyPr anchor="ctr"/>
          <a:lstStyle/>
          <a:p>
            <a:pPr lvl="0" eaLnBrk="0" fontAlgn="base" hangingPunct="0">
              <a:spcAft>
                <a:spcPct val="0"/>
              </a:spcAft>
            </a:pPr>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000">
                <a:solidFill>
                  <a:schemeClr val="tx1">
                    <a:tint val="75000"/>
                  </a:schemeClr>
                </a:solidFill>
                <a:latin typeface="Times New Roman" panose="02020603050405020304" pitchFamily="18" charset="0"/>
                <a:cs typeface="Times New Roman" panose="02020603050405020304" pitchFamily="18" charset="0"/>
              </a:defRPr>
            </a:lvl1pPr>
          </a:lstStyle>
          <a:p>
            <a:fld id="{3E595E52-D356-4A2B-B921-AADCBF07D8B8}" type="datetimeFigureOut">
              <a:rPr lang="zh-CN" altLang="en-US" smtClean="0"/>
            </a:fld>
            <a:endParaRPr lang="zh-CN" altLang="en-US" dirty="0"/>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000">
                <a:solidFill>
                  <a:schemeClr val="tx1">
                    <a:tint val="75000"/>
                  </a:schemeClr>
                </a:solidFill>
                <a:latin typeface="Times New Roman" panose="02020603050405020304" pitchFamily="18" charset="0"/>
                <a:cs typeface="Times New Roman" panose="02020603050405020304" pitchFamily="18" charset="0"/>
              </a:defRPr>
            </a:lvl1pPr>
          </a:lstStyle>
          <a:p>
            <a:fld id="{A3B462CA-9C6E-436A-B83D-4FA5A0C84E38}" type="slidenum">
              <a:rPr lang="zh-CN" altLang="en-US" smtClean="0"/>
            </a:fld>
            <a:endParaRPr lang="zh-CN" altLang="en-US" dirty="0"/>
          </a:p>
        </p:txBody>
      </p:sp>
      <p:sp>
        <p:nvSpPr>
          <p:cNvPr id="8" name="矩形 7"/>
          <p:cNvSpPr/>
          <p:nvPr userDrawn="1"/>
        </p:nvSpPr>
        <p:spPr>
          <a:xfrm>
            <a:off x="0" y="1213441"/>
            <a:ext cx="8244408" cy="45719"/>
          </a:xfrm>
          <a:prstGeom prst="rect">
            <a:avLst/>
          </a:prstGeom>
          <a:solidFill>
            <a:srgbClr val="0071C1"/>
          </a:solidFill>
          <a:effectLst>
            <a:outerShdw blurRad="57150" dist="19050" dir="5400000" algn="ctr" rotWithShape="0">
              <a:srgbClr val="000000">
                <a:alpha val="18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zh-CN" altLang="en-US"/>
          </a:p>
        </p:txBody>
      </p:sp>
      <p:sp>
        <p:nvSpPr>
          <p:cNvPr id="9" name="矩形 8"/>
          <p:cNvSpPr/>
          <p:nvPr userDrawn="1"/>
        </p:nvSpPr>
        <p:spPr>
          <a:xfrm>
            <a:off x="8242436" y="1213441"/>
            <a:ext cx="901563" cy="45719"/>
          </a:xfrm>
          <a:prstGeom prst="rect">
            <a:avLst/>
          </a:prstGeom>
          <a:solidFill>
            <a:srgbClr val="EB000A"/>
          </a:solidFill>
          <a:effectLst>
            <a:outerShdw blurRad="57150" dist="19050" dir="5400000" algn="ctr" rotWithShape="0">
              <a:srgbClr val="000000">
                <a:alpha val="18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lnSpc>
          <a:spcPct val="90000"/>
        </a:lnSpc>
        <a:spcBef>
          <a:spcPct val="0"/>
        </a:spcBef>
        <a:buNone/>
        <a:defRPr lang="zh-CN" altLang="en-US" sz="2800" b="1" kern="1200">
          <a:solidFill>
            <a:srgbClr val="0070C0"/>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9.xml"/><Relationship Id="rId2" Type="http://schemas.openxmlformats.org/officeDocument/2006/relationships/image" Target="../media/image1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24.wdp"/><Relationship Id="rId2" Type="http://schemas.openxmlformats.org/officeDocument/2006/relationships/image" Target="../media/image23.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4" Type="http://schemas.openxmlformats.org/officeDocument/2006/relationships/slideLayout" Target="../slideLayouts/slideLayout5.xml"/><Relationship Id="rId13" Type="http://schemas.openxmlformats.org/officeDocument/2006/relationships/image" Target="../media/image37.png"/><Relationship Id="rId12" Type="http://schemas.openxmlformats.org/officeDocument/2006/relationships/image" Target="../media/image36.jpeg"/><Relationship Id="rId11" Type="http://schemas.openxmlformats.org/officeDocument/2006/relationships/image" Target="../media/image35.png"/><Relationship Id="rId10" Type="http://schemas.openxmlformats.org/officeDocument/2006/relationships/image" Target="../media/image34.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3.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6.GIF"/><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22.wdp"/><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7.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4.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3.xml"/><Relationship Id="rId7"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3.xml"/><Relationship Id="rId7"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txBox="1"/>
          <p:nvPr/>
        </p:nvSpPr>
        <p:spPr>
          <a:xfrm>
            <a:off x="251520" y="1868977"/>
            <a:ext cx="8594626" cy="983959"/>
          </a:xfrm>
          <a:prstGeom prst="rect">
            <a:avLst/>
          </a:prstGeom>
        </p:spPr>
        <p:txBody>
          <a:bodyPr>
            <a:noAutofit/>
          </a:bodyPr>
          <a:lstStyle>
            <a:lvl1pPr algn="l" defTabSz="914400" rtl="0" eaLnBrk="1" latinLnBrk="0" hangingPunct="1">
              <a:lnSpc>
                <a:spcPct val="90000"/>
              </a:lnSpc>
              <a:spcBef>
                <a:spcPct val="0"/>
              </a:spcBef>
              <a:buNone/>
              <a:defRPr lang="zh-CN" altLang="en-US" sz="2800" b="1" kern="1200">
                <a:solidFill>
                  <a:srgbClr val="0070C0"/>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rgbClr val="C00000"/>
                </a:solidFill>
                <a:effectLst/>
                <a:uLnTx/>
                <a:uFillTx/>
              </a:rPr>
              <a:t>学术论文写作</a:t>
            </a:r>
            <a:endParaRPr kumimoji="0" lang="zh-CN" altLang="en-US" sz="3200" b="1" i="0" u="none" strike="noStrike" kern="1200" cap="none" spc="0" normalizeH="0" baseline="0" noProof="0" dirty="0">
              <a:ln>
                <a:noFill/>
              </a:ln>
              <a:solidFill>
                <a:srgbClr val="C00000"/>
              </a:solidFill>
              <a:effectLst/>
              <a:uLnTx/>
              <a:uFillTx/>
            </a:endParaRPr>
          </a:p>
        </p:txBody>
      </p:sp>
      <p:sp>
        <p:nvSpPr>
          <p:cNvPr id="4" name="标题 6"/>
          <p:cNvSpPr txBox="1"/>
          <p:nvPr/>
        </p:nvSpPr>
        <p:spPr>
          <a:xfrm>
            <a:off x="2867276" y="4111040"/>
            <a:ext cx="3363114" cy="983959"/>
          </a:xfrm>
          <a:prstGeom prst="rect">
            <a:avLst/>
          </a:prstGeom>
        </p:spPr>
        <p:txBody>
          <a:bodyPr>
            <a:noAutofit/>
          </a:bodyPr>
          <a:lstStyle>
            <a:lvl1pPr algn="l" defTabSz="914400" rtl="0" eaLnBrk="1" latinLnBrk="0" hangingPunct="1">
              <a:lnSpc>
                <a:spcPct val="90000"/>
              </a:lnSpc>
              <a:spcBef>
                <a:spcPct val="0"/>
              </a:spcBef>
              <a:buNone/>
              <a:defRPr lang="zh-CN" altLang="en-US" sz="2800" b="1" kern="1200">
                <a:solidFill>
                  <a:srgbClr val="0070C0"/>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b="1" i="0" u="none" strike="noStrike" kern="1200" cap="none" spc="0" normalizeH="0" baseline="0" noProof="0" dirty="0">
                <a:ln>
                  <a:noFill/>
                </a:ln>
                <a:solidFill>
                  <a:srgbClr val="C00000"/>
                </a:solidFill>
                <a:effectLst/>
                <a:uLnTx/>
                <a:uFillTx/>
              </a:rPr>
              <a:t>2020</a:t>
            </a:r>
            <a:r>
              <a:rPr lang="en-US" altLang="zh-CN" dirty="0">
                <a:solidFill>
                  <a:srgbClr val="C00000"/>
                </a:solidFill>
              </a:rPr>
              <a:t>/11/26</a:t>
            </a:r>
            <a:endParaRPr kumimoji="0" lang="zh-CN" altLang="en-US" sz="1600" b="1" i="0" u="none" strike="noStrike" kern="1200" cap="none" spc="0" normalizeH="0" baseline="0" noProof="0" dirty="0">
              <a:ln>
                <a:noFill/>
              </a:ln>
              <a:solidFill>
                <a:srgbClr val="C00000"/>
              </a:solidFill>
              <a:effectLst/>
              <a:uLnTx/>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4815338"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投稿</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283674" y="1468960"/>
            <a:ext cx="1840054" cy="652486"/>
          </a:xfrm>
          <a:prstGeom prst="rect">
            <a:avLst/>
          </a:prstGeom>
          <a:noFill/>
        </p:spPr>
        <p:txBody>
          <a:bodyPr wrap="square" rtlCol="0">
            <a:spAutoFit/>
          </a:bodyPr>
          <a:lstStyle/>
          <a:p>
            <a:pPr>
              <a:lnSpc>
                <a:spcPct val="130000"/>
              </a:lnSpc>
            </a:pPr>
            <a:r>
              <a:rPr lang="zh-CN" altLang="en-US" sz="2800" b="1" dirty="0">
                <a:latin typeface="微软雅黑" panose="020B0503020204020204" pitchFamily="34" charset="-122"/>
                <a:ea typeface="微软雅黑" panose="020B0503020204020204" pitchFamily="34" charset="-122"/>
              </a:rPr>
              <a:t>会议论文</a:t>
            </a:r>
            <a:endParaRPr lang="en-US" altLang="zh-CN" sz="2800" b="1"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5678993" y="1468960"/>
            <a:ext cx="1840054" cy="652486"/>
          </a:xfrm>
          <a:prstGeom prst="rect">
            <a:avLst/>
          </a:prstGeom>
          <a:noFill/>
        </p:spPr>
        <p:txBody>
          <a:bodyPr wrap="square" rtlCol="0">
            <a:spAutoFit/>
          </a:bodyPr>
          <a:lstStyle/>
          <a:p>
            <a:pPr>
              <a:lnSpc>
                <a:spcPct val="130000"/>
              </a:lnSpc>
            </a:pPr>
            <a:r>
              <a:rPr lang="zh-CN" altLang="en-US" sz="2800" b="1" dirty="0">
                <a:latin typeface="微软雅黑" panose="020B0503020204020204" pitchFamily="34" charset="-122"/>
                <a:ea typeface="微软雅黑" panose="020B0503020204020204" pitchFamily="34" charset="-122"/>
              </a:rPr>
              <a:t>期刊论文</a:t>
            </a:r>
            <a:endParaRPr lang="en-US" altLang="zh-CN"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4297739" y="2060848"/>
            <a:ext cx="4815338" cy="175432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格式一定要严格按照所投期刊要求排版；</a:t>
            </a:r>
            <a:endParaRPr lang="en-US" altLang="zh-CN" b="1" dirty="0">
              <a:solidFill>
                <a:srgbClr val="121212"/>
              </a:solidFill>
              <a:latin typeface="微软雅黑" panose="020B0503020204020204" pitchFamily="34" charset="-122"/>
              <a:ea typeface="微软雅黑" panose="020B0503020204020204" pitchFamily="34" charset="-122"/>
            </a:endParaRPr>
          </a:p>
          <a:p>
            <a:pPr algn="just">
              <a:lnSpc>
                <a:spcPct val="150000"/>
              </a:lnSpc>
            </a:pPr>
            <a:r>
              <a:rPr lang="zh-CN" altLang="en-US" b="1" dirty="0">
                <a:solidFill>
                  <a:srgbClr val="121212"/>
                </a:solidFill>
                <a:latin typeface="微软雅黑" panose="020B0503020204020204" pitchFamily="34" charset="-122"/>
                <a:ea typeface="微软雅黑" panose="020B0503020204020204" pitchFamily="34" charset="-122"/>
              </a:rPr>
              <a:t>（可参考投稿要求和该期刊最近发表文章）</a:t>
            </a:r>
            <a:endParaRPr lang="en-US" altLang="zh-CN" b="1"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参考文献的</a:t>
            </a:r>
            <a:r>
              <a:rPr lang="en-US" altLang="zh-CN" b="1" dirty="0">
                <a:solidFill>
                  <a:srgbClr val="121212"/>
                </a:solidFill>
                <a:latin typeface="微软雅黑" panose="020B0503020204020204" pitchFamily="34" charset="-122"/>
                <a:ea typeface="微软雅黑" panose="020B0503020204020204" pitchFamily="34" charset="-122"/>
              </a:rPr>
              <a:t>IF</a:t>
            </a:r>
            <a:r>
              <a:rPr lang="zh-CN" altLang="en-US" b="1" dirty="0">
                <a:solidFill>
                  <a:srgbClr val="121212"/>
                </a:solidFill>
                <a:latin typeface="微软雅黑" panose="020B0503020204020204" pitchFamily="34" charset="-122"/>
                <a:ea typeface="微软雅黑" panose="020B0503020204020204" pitchFamily="34" charset="-122"/>
              </a:rPr>
              <a:t>要跟所投期刊的差别不大；</a:t>
            </a:r>
            <a:endParaRPr lang="en-US" altLang="zh-CN" b="1"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solidFill>
                  <a:srgbClr val="121212"/>
                </a:solidFill>
                <a:latin typeface="微软雅黑" panose="020B0503020204020204" pitchFamily="34" charset="-122"/>
                <a:ea typeface="微软雅黑" panose="020B0503020204020204" pitchFamily="34" charset="-122"/>
              </a:rPr>
              <a:t>适当引用几篇该期刊的文章。</a:t>
            </a:r>
            <a:endParaRPr lang="en-US" altLang="zh-CN" b="1" dirty="0">
              <a:solidFill>
                <a:srgbClr val="121212"/>
              </a:solidFill>
              <a:latin typeface="微软雅黑" panose="020B0503020204020204" pitchFamily="34" charset="-122"/>
              <a:ea typeface="微软雅黑" panose="020B0503020204020204" pitchFamily="34" charset="-122"/>
            </a:endParaRPr>
          </a:p>
        </p:txBody>
      </p:sp>
      <p:sp>
        <p:nvSpPr>
          <p:cNvPr id="55" name="矩形 54"/>
          <p:cNvSpPr/>
          <p:nvPr/>
        </p:nvSpPr>
        <p:spPr>
          <a:xfrm>
            <a:off x="4321185" y="3931804"/>
            <a:ext cx="4846261" cy="267765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审稿周期：半年</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一年</a:t>
            </a:r>
            <a:endParaRPr lang="en-US" altLang="zh-CN" sz="1600" b="1"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流程：大修</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小修</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接收</a:t>
            </a:r>
            <a:endParaRPr lang="en-US" altLang="zh-CN" sz="1600" b="1" dirty="0">
              <a:latin typeface="微软雅黑" panose="020B0503020204020204" pitchFamily="34" charset="-122"/>
              <a:ea typeface="微软雅黑" panose="020B0503020204020204" pitchFamily="34" charset="-122"/>
              <a:sym typeface="Wingdings" panose="05000000000000000000" pitchFamily="2" charset="2"/>
            </a:endParaRPr>
          </a:p>
          <a:p>
            <a:pPr algn="just">
              <a:lnSpc>
                <a:spcPct val="150000"/>
              </a:lnSpc>
            </a:pP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（从投稿到接收通知时间</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2-3</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月不等，修改时间一般在</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6-8</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周。追求短时间可以投</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special issue</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600" b="1" dirty="0">
              <a:latin typeface="微软雅黑" panose="020B0503020204020204" pitchFamily="34" charset="-122"/>
              <a:ea typeface="微软雅黑" panose="020B0503020204020204" pitchFamily="34" charset="-122"/>
              <a:sym typeface="Wingdings" panose="05000000000000000000" pitchFamily="2" charset="2"/>
            </a:endParaRPr>
          </a:p>
          <a:p>
            <a:pPr marL="285750" indent="-285750" algn="just">
              <a:lnSpc>
                <a:spcPct val="150000"/>
              </a:lnSpc>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常见通信方向期刊：</a:t>
            </a:r>
            <a:endParaRPr lang="en-US" altLang="zh-CN" sz="1600" b="1" dirty="0">
              <a:latin typeface="微软雅黑" panose="020B0503020204020204" pitchFamily="34" charset="-122"/>
              <a:ea typeface="微软雅黑" panose="020B0503020204020204" pitchFamily="34" charset="-122"/>
              <a:sym typeface="Wingdings" panose="05000000000000000000" pitchFamily="2" charset="2"/>
            </a:endParaRPr>
          </a:p>
          <a:p>
            <a:pPr algn="just">
              <a:lnSpc>
                <a:spcPct val="150000"/>
              </a:lnSpc>
            </a:pP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     一区：</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JSAC</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err="1">
                <a:latin typeface="微软雅黑" panose="020B0503020204020204" pitchFamily="34" charset="-122"/>
                <a:ea typeface="微软雅黑" panose="020B0503020204020204" pitchFamily="34" charset="-122"/>
                <a:sym typeface="Wingdings" panose="05000000000000000000" pitchFamily="2" charset="2"/>
              </a:rPr>
              <a:t>IoT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 journal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TWC</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等</a:t>
            </a:r>
            <a:endParaRPr lang="en-US" altLang="zh-CN" sz="1600" b="1" dirty="0">
              <a:latin typeface="微软雅黑" panose="020B0503020204020204" pitchFamily="34" charset="-122"/>
              <a:ea typeface="微软雅黑" panose="020B0503020204020204" pitchFamily="34" charset="-122"/>
              <a:sym typeface="Wingdings" panose="05000000000000000000" pitchFamily="2" charset="2"/>
            </a:endParaRPr>
          </a:p>
          <a:p>
            <a:pPr algn="just">
              <a:lnSpc>
                <a:spcPct val="150000"/>
              </a:lnSpc>
            </a:pP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     二区：</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TSP</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TCOM</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TVT</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a:t>
            </a:r>
            <a:r>
              <a:rPr lang="en-US" altLang="zh-CN" sz="1600" b="1" dirty="0">
                <a:latin typeface="微软雅黑" panose="020B0503020204020204" pitchFamily="34" charset="-122"/>
                <a:ea typeface="微软雅黑" panose="020B0503020204020204" pitchFamily="34" charset="-122"/>
                <a:sym typeface="Wingdings" panose="05000000000000000000" pitchFamily="2" charset="2"/>
              </a:rPr>
              <a:t>WCL</a:t>
            </a:r>
            <a:r>
              <a:rPr lang="zh-CN" altLang="en-US" sz="1600" b="1" dirty="0">
                <a:latin typeface="微软雅黑" panose="020B0503020204020204" pitchFamily="34" charset="-122"/>
                <a:ea typeface="微软雅黑" panose="020B0503020204020204" pitchFamily="34" charset="-122"/>
                <a:sym typeface="Wingdings" panose="05000000000000000000" pitchFamily="2" charset="2"/>
              </a:rPr>
              <a:t>等</a:t>
            </a:r>
            <a:endParaRPr lang="en-US" altLang="zh-CN" sz="1600" b="1" dirty="0">
              <a:latin typeface="微软雅黑" panose="020B0503020204020204" pitchFamily="34" charset="-122"/>
              <a:ea typeface="微软雅黑" panose="020B0503020204020204" pitchFamily="34" charset="-122"/>
            </a:endParaRPr>
          </a:p>
        </p:txBody>
      </p:sp>
      <p:sp>
        <p:nvSpPr>
          <p:cNvPr id="56" name="圆角矩形 55"/>
          <p:cNvSpPr/>
          <p:nvPr/>
        </p:nvSpPr>
        <p:spPr>
          <a:xfrm>
            <a:off x="4266817" y="3897992"/>
            <a:ext cx="4814048" cy="2711468"/>
          </a:xfrm>
          <a:prstGeom prst="roundRect">
            <a:avLst>
              <a:gd name="adj" fmla="val 4542"/>
            </a:avLst>
          </a:prstGeom>
          <a:noFill/>
          <a:ln>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4" name="图片 33"/>
          <p:cNvPicPr>
            <a:picLocks noChangeAspect="1"/>
          </p:cNvPicPr>
          <p:nvPr/>
        </p:nvPicPr>
        <p:blipFill>
          <a:blip r:embed="rId2"/>
          <a:stretch>
            <a:fillRect/>
          </a:stretch>
        </p:blipFill>
        <p:spPr>
          <a:xfrm>
            <a:off x="141837" y="2109160"/>
            <a:ext cx="3896562" cy="2156947"/>
          </a:xfrm>
          <a:prstGeom prst="rect">
            <a:avLst/>
          </a:prstGeom>
        </p:spPr>
      </p:pic>
      <p:sp>
        <p:nvSpPr>
          <p:cNvPr id="57" name="矩形 56"/>
          <p:cNvSpPr/>
          <p:nvPr/>
        </p:nvSpPr>
        <p:spPr>
          <a:xfrm>
            <a:off x="8492" y="4408385"/>
            <a:ext cx="4180236" cy="19389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a:solidFill>
                  <a:srgbClr val="121212"/>
                </a:solidFill>
                <a:latin typeface="微软雅黑" panose="020B0503020204020204" pitchFamily="34" charset="-122"/>
                <a:ea typeface="微软雅黑" panose="020B0503020204020204" pitchFamily="34" charset="-122"/>
              </a:rPr>
              <a:t>会议可以参照北邮列表会议的表格，在相关方向内投稿；</a:t>
            </a:r>
            <a:endParaRPr lang="en-US" altLang="zh-CN" sz="1600" b="1"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a:solidFill>
                  <a:srgbClr val="121212"/>
                </a:solidFill>
                <a:latin typeface="微软雅黑" panose="020B0503020204020204" pitchFamily="34" charset="-122"/>
                <a:ea typeface="微软雅黑" panose="020B0503020204020204" pitchFamily="34" charset="-122"/>
              </a:rPr>
              <a:t>通信较重要的会议：</a:t>
            </a:r>
            <a:r>
              <a:rPr lang="en-US" altLang="zh-CN" sz="1600" b="1" dirty="0">
                <a:solidFill>
                  <a:srgbClr val="121212"/>
                </a:solidFill>
                <a:latin typeface="微软雅黑" panose="020B0503020204020204" pitchFamily="34" charset="-122"/>
                <a:ea typeface="微软雅黑" panose="020B0503020204020204" pitchFamily="34" charset="-122"/>
              </a:rPr>
              <a:t>ICC</a:t>
            </a:r>
            <a:r>
              <a:rPr lang="zh-CN" altLang="en-US" sz="1600" b="1" dirty="0">
                <a:solidFill>
                  <a:srgbClr val="121212"/>
                </a:solidFill>
                <a:latin typeface="微软雅黑" panose="020B0503020204020204" pitchFamily="34" charset="-122"/>
                <a:ea typeface="微软雅黑" panose="020B0503020204020204" pitchFamily="34" charset="-122"/>
              </a:rPr>
              <a:t>、</a:t>
            </a:r>
            <a:r>
              <a:rPr lang="en-US" altLang="zh-CN" sz="1600" b="1" dirty="0" err="1">
                <a:solidFill>
                  <a:srgbClr val="121212"/>
                </a:solidFill>
                <a:latin typeface="微软雅黑" panose="020B0503020204020204" pitchFamily="34" charset="-122"/>
                <a:ea typeface="微软雅黑" panose="020B0503020204020204" pitchFamily="34" charset="-122"/>
              </a:rPr>
              <a:t>Globecom</a:t>
            </a:r>
            <a:r>
              <a:rPr lang="zh-CN" altLang="en-US" sz="1600" b="1" dirty="0">
                <a:solidFill>
                  <a:srgbClr val="121212"/>
                </a:solidFill>
                <a:latin typeface="微软雅黑" panose="020B0503020204020204" pitchFamily="34" charset="-122"/>
                <a:ea typeface="微软雅黑" panose="020B0503020204020204" pitchFamily="34" charset="-122"/>
              </a:rPr>
              <a:t>、</a:t>
            </a:r>
            <a:r>
              <a:rPr lang="en-US" altLang="zh-CN" sz="1600" b="1" dirty="0">
                <a:solidFill>
                  <a:srgbClr val="121212"/>
                </a:solidFill>
                <a:latin typeface="微软雅黑" panose="020B0503020204020204" pitchFamily="34" charset="-122"/>
                <a:ea typeface="微软雅黑" panose="020B0503020204020204" pitchFamily="34" charset="-122"/>
              </a:rPr>
              <a:t>WCNC</a:t>
            </a:r>
            <a:r>
              <a:rPr lang="zh-CN" altLang="en-US" sz="1600" b="1" dirty="0">
                <a:solidFill>
                  <a:srgbClr val="121212"/>
                </a:solidFill>
                <a:latin typeface="微软雅黑" panose="020B0503020204020204" pitchFamily="34" charset="-122"/>
                <a:ea typeface="微软雅黑" panose="020B0503020204020204" pitchFamily="34" charset="-122"/>
              </a:rPr>
              <a:t>、</a:t>
            </a:r>
            <a:r>
              <a:rPr lang="en-US" altLang="zh-CN" sz="1600" b="1" dirty="0">
                <a:solidFill>
                  <a:srgbClr val="121212"/>
                </a:solidFill>
                <a:latin typeface="微软雅黑" panose="020B0503020204020204" pitchFamily="34" charset="-122"/>
                <a:ea typeface="微软雅黑" panose="020B0503020204020204" pitchFamily="34" charset="-122"/>
              </a:rPr>
              <a:t>PIMRC</a:t>
            </a:r>
            <a:r>
              <a:rPr lang="zh-CN" altLang="en-US" sz="1600" b="1" dirty="0">
                <a:solidFill>
                  <a:srgbClr val="121212"/>
                </a:solidFill>
                <a:latin typeface="微软雅黑" panose="020B0503020204020204" pitchFamily="34" charset="-122"/>
                <a:ea typeface="微软雅黑" panose="020B0503020204020204" pitchFamily="34" charset="-122"/>
              </a:rPr>
              <a:t>等；</a:t>
            </a:r>
            <a:endParaRPr lang="en-US" altLang="zh-CN" sz="1600" b="1" dirty="0">
              <a:solidFill>
                <a:srgbClr val="121212"/>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a:solidFill>
                  <a:srgbClr val="121212"/>
                </a:solidFill>
                <a:latin typeface="微软雅黑" panose="020B0503020204020204" pitchFamily="34" charset="-122"/>
                <a:ea typeface="微软雅黑" panose="020B0503020204020204" pitchFamily="34" charset="-122"/>
              </a:rPr>
              <a:t>可以在</a:t>
            </a:r>
            <a:r>
              <a:rPr lang="en-US" altLang="zh-CN" sz="1600" b="1" dirty="0" err="1">
                <a:solidFill>
                  <a:srgbClr val="121212"/>
                </a:solidFill>
                <a:latin typeface="微软雅黑" panose="020B0503020204020204" pitchFamily="34" charset="-122"/>
                <a:ea typeface="微软雅黑" panose="020B0503020204020204" pitchFamily="34" charset="-122"/>
              </a:rPr>
              <a:t>edas</a:t>
            </a:r>
            <a:r>
              <a:rPr lang="zh-CN" altLang="en-US" sz="1600" b="1" dirty="0">
                <a:solidFill>
                  <a:srgbClr val="121212"/>
                </a:solidFill>
                <a:latin typeface="微软雅黑" panose="020B0503020204020204" pitchFamily="34" charset="-122"/>
                <a:ea typeface="微软雅黑" panose="020B0503020204020204" pitchFamily="34" charset="-122"/>
              </a:rPr>
              <a:t>查询相关截止日期并投稿。</a:t>
            </a:r>
            <a:endParaRPr lang="en-US" altLang="zh-CN" sz="1600" b="1" dirty="0">
              <a:solidFill>
                <a:srgbClr val="121212"/>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1" cstate="screen"/>
          <a:srcRect/>
          <a:stretch>
            <a:fillRect/>
          </a:stretch>
        </p:blipFill>
        <p:spPr bwMode="auto">
          <a:xfrm>
            <a:off x="4744641" y="4757738"/>
            <a:ext cx="4399359"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p:cNvSpPr/>
          <p:nvPr/>
        </p:nvSpPr>
        <p:spPr>
          <a:xfrm rot="5400000">
            <a:off x="1412081" y="-211931"/>
            <a:ext cx="685800" cy="3509963"/>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0" name="椭圆 9"/>
          <p:cNvSpPr/>
          <p:nvPr/>
        </p:nvSpPr>
        <p:spPr>
          <a:xfrm>
            <a:off x="242888" y="1042988"/>
            <a:ext cx="1000125" cy="100012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6630" name="文本框 62"/>
          <p:cNvSpPr txBox="1">
            <a:spLocks noChangeArrowheads="1"/>
          </p:cNvSpPr>
          <p:nvPr/>
        </p:nvSpPr>
        <p:spPr bwMode="auto">
          <a:xfrm>
            <a:off x="1602927" y="2893011"/>
            <a:ext cx="5840730" cy="85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Tx/>
              <a:buNone/>
            </a:pPr>
            <a:r>
              <a:rPr lang="zh-CN" altLang="en-US" sz="4950" b="1" dirty="0">
                <a:solidFill>
                  <a:srgbClr val="4B649F"/>
                </a:solidFill>
              </a:rPr>
              <a:t>国奖博士经验分享会</a:t>
            </a:r>
            <a:endParaRPr lang="zh-CN" altLang="en-US" sz="4950" b="1" dirty="0">
              <a:solidFill>
                <a:srgbClr val="4B649F"/>
              </a:solidFill>
            </a:endParaRPr>
          </a:p>
        </p:txBody>
      </p:sp>
      <p:grpSp>
        <p:nvGrpSpPr>
          <p:cNvPr id="26631" name="组合 1026"/>
          <p:cNvGrpSpPr/>
          <p:nvPr/>
        </p:nvGrpSpPr>
        <p:grpSpPr bwMode="auto">
          <a:xfrm>
            <a:off x="6127313" y="3841939"/>
            <a:ext cx="236935" cy="238125"/>
            <a:chOff x="2724480" y="3856218"/>
            <a:chExt cx="317004" cy="317004"/>
          </a:xfrm>
        </p:grpSpPr>
        <p:sp>
          <p:nvSpPr>
            <p:cNvPr id="1024" name="椭圆 1023"/>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03"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sp>
        <p:nvSpPr>
          <p:cNvPr id="26633" name="文本框 1027"/>
          <p:cNvSpPr txBox="1">
            <a:spLocks noChangeArrowheads="1"/>
          </p:cNvSpPr>
          <p:nvPr/>
        </p:nvSpPr>
        <p:spPr bwMode="auto">
          <a:xfrm>
            <a:off x="6364247" y="3802649"/>
            <a:ext cx="155448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350" dirty="0"/>
              <a:t>分享人：欧阳崇峻</a:t>
            </a:r>
            <a:endParaRPr lang="zh-CN" altLang="en-US" sz="1350" dirty="0"/>
          </a:p>
        </p:txBody>
      </p:sp>
      <p:sp>
        <p:nvSpPr>
          <p:cNvPr id="26635" name="文本框 1066"/>
          <p:cNvSpPr txBox="1">
            <a:spLocks noChangeArrowheads="1"/>
          </p:cNvSpPr>
          <p:nvPr/>
        </p:nvSpPr>
        <p:spPr bwMode="auto">
          <a:xfrm>
            <a:off x="1325166" y="1306116"/>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chemeClr val="bg1"/>
                </a:solidFill>
              </a:rPr>
              <a:t>北京邮电大学</a:t>
            </a:r>
            <a:endParaRPr lang="zh-CN" altLang="en-US" sz="2400" b="1" dirty="0">
              <a:solidFill>
                <a:schemeClr val="bg1"/>
              </a:solidFill>
            </a:endParaRPr>
          </a:p>
        </p:txBody>
      </p:sp>
      <p:sp>
        <p:nvSpPr>
          <p:cNvPr id="1068" name="矩形 1067"/>
          <p:cNvSpPr/>
          <p:nvPr/>
        </p:nvSpPr>
        <p:spPr>
          <a:xfrm>
            <a:off x="1100138" y="2687241"/>
            <a:ext cx="7258050" cy="1585913"/>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069" name="矩形 1068"/>
          <p:cNvSpPr/>
          <p:nvPr/>
        </p:nvSpPr>
        <p:spPr>
          <a:xfrm>
            <a:off x="8179594" y="4035029"/>
            <a:ext cx="357188" cy="357188"/>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7" name="矩形 116"/>
          <p:cNvSpPr/>
          <p:nvPr/>
        </p:nvSpPr>
        <p:spPr>
          <a:xfrm>
            <a:off x="7978379" y="3863579"/>
            <a:ext cx="355997" cy="355997"/>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8" name="矩形 117"/>
          <p:cNvSpPr/>
          <p:nvPr/>
        </p:nvSpPr>
        <p:spPr>
          <a:xfrm>
            <a:off x="981075" y="2532460"/>
            <a:ext cx="355997" cy="355997"/>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9" name="矩形 118"/>
          <p:cNvSpPr/>
          <p:nvPr/>
        </p:nvSpPr>
        <p:spPr>
          <a:xfrm>
            <a:off x="1095375" y="2646760"/>
            <a:ext cx="355997" cy="355997"/>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pic>
        <p:nvPicPr>
          <p:cNvPr id="4" name="图片 3"/>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1000"/>
                    </a14:imgEffect>
                    <a14:imgEffect>
                      <a14:saturation sat="40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259948" y="1063638"/>
            <a:ext cx="965204" cy="9652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5400000">
            <a:off x="1507331" y="-307181"/>
            <a:ext cx="685800" cy="3700463"/>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 name="椭圆 1"/>
          <p:cNvSpPr/>
          <p:nvPr/>
        </p:nvSpPr>
        <p:spPr>
          <a:xfrm>
            <a:off x="242888" y="1042988"/>
            <a:ext cx="1000125" cy="100012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9701" name="文本框 11"/>
          <p:cNvSpPr txBox="1">
            <a:spLocks noChangeArrowheads="1"/>
          </p:cNvSpPr>
          <p:nvPr/>
        </p:nvSpPr>
        <p:spPr bwMode="auto">
          <a:xfrm>
            <a:off x="1908851" y="1182439"/>
            <a:ext cx="1097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3600" dirty="0">
                <a:solidFill>
                  <a:schemeClr val="bg1"/>
                </a:solidFill>
                <a:latin typeface="黑体" panose="02010609060101010101" pitchFamily="49" charset="-122"/>
                <a:ea typeface="黑体" panose="02010609060101010101" pitchFamily="49" charset="-122"/>
              </a:rPr>
              <a:t>概要</a:t>
            </a:r>
            <a:endParaRPr lang="zh-CN" altLang="en-US" sz="3600" dirty="0">
              <a:solidFill>
                <a:schemeClr val="bg1"/>
              </a:solidFill>
              <a:latin typeface="黑体" panose="02010609060101010101" pitchFamily="49" charset="-122"/>
              <a:ea typeface="黑体" panose="02010609060101010101" pitchFamily="49" charset="-122"/>
            </a:endParaRPr>
          </a:p>
        </p:txBody>
      </p:sp>
      <p:pic>
        <p:nvPicPr>
          <p:cNvPr id="29702" name="图片 12"/>
          <p:cNvPicPr>
            <a:picLocks noChangeAspect="1" noChangeArrowheads="1"/>
          </p:cNvPicPr>
          <p:nvPr/>
        </p:nvPicPr>
        <p:blipFill>
          <a:blip r:embed="rId1" cstate="screen"/>
          <a:srcRect/>
          <a:stretch>
            <a:fillRect/>
          </a:stretch>
        </p:blipFill>
        <p:spPr bwMode="auto">
          <a:xfrm>
            <a:off x="4744641" y="4757738"/>
            <a:ext cx="4399359"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3" name="组合 49"/>
          <p:cNvGrpSpPr/>
          <p:nvPr/>
        </p:nvGrpSpPr>
        <p:grpSpPr bwMode="auto">
          <a:xfrm>
            <a:off x="1219200" y="2318147"/>
            <a:ext cx="1099312" cy="1412479"/>
            <a:chOff x="1265268" y="2101178"/>
            <a:chExt cx="1464980" cy="1882098"/>
          </a:xfrm>
        </p:grpSpPr>
        <p:grpSp>
          <p:nvGrpSpPr>
            <p:cNvPr id="29726" name="组合 34"/>
            <p:cNvGrpSpPr/>
            <p:nvPr/>
          </p:nvGrpSpPr>
          <p:grpSpPr bwMode="auto">
            <a:xfrm>
              <a:off x="1265268" y="2101178"/>
              <a:ext cx="1277954" cy="1277954"/>
              <a:chOff x="1131485" y="2234042"/>
              <a:chExt cx="1607262" cy="1607262"/>
            </a:xfrm>
          </p:grpSpPr>
          <p:sp>
            <p:nvSpPr>
              <p:cNvPr id="25" name="椭圆 24"/>
              <p:cNvSpPr/>
              <p:nvPr/>
            </p:nvSpPr>
            <p:spPr>
              <a:xfrm>
                <a:off x="1131485" y="2234042"/>
                <a:ext cx="1606398"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0" name="椭圆 29"/>
              <p:cNvSpPr/>
              <p:nvPr/>
            </p:nvSpPr>
            <p:spPr>
              <a:xfrm>
                <a:off x="1241240" y="2343782"/>
                <a:ext cx="1386889"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9730"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29727" name="文本框 39"/>
            <p:cNvSpPr txBox="1">
              <a:spLocks noChangeArrowheads="1"/>
            </p:cNvSpPr>
            <p:nvPr/>
          </p:nvSpPr>
          <p:spPr bwMode="auto">
            <a:xfrm>
              <a:off x="1267976" y="3492524"/>
              <a:ext cx="1462272" cy="49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a:solidFill>
                    <a:srgbClr val="4B649F"/>
                  </a:solidFill>
                </a:rPr>
                <a:t>第一部分</a:t>
              </a:r>
              <a:endParaRPr lang="zh-CN" altLang="en-US" sz="1800" b="1">
                <a:solidFill>
                  <a:srgbClr val="4B649F"/>
                </a:solidFill>
              </a:endParaRPr>
            </a:p>
          </p:txBody>
        </p:sp>
      </p:grpSp>
      <p:grpSp>
        <p:nvGrpSpPr>
          <p:cNvPr id="29704" name="组合 50"/>
          <p:cNvGrpSpPr/>
          <p:nvPr/>
        </p:nvGrpSpPr>
        <p:grpSpPr bwMode="auto">
          <a:xfrm>
            <a:off x="3082528" y="2318147"/>
            <a:ext cx="1097280" cy="1412479"/>
            <a:chOff x="3274697" y="2101178"/>
            <a:chExt cx="1464395" cy="1882098"/>
          </a:xfrm>
        </p:grpSpPr>
        <p:grpSp>
          <p:nvGrpSpPr>
            <p:cNvPr id="29721" name="组合 35"/>
            <p:cNvGrpSpPr/>
            <p:nvPr/>
          </p:nvGrpSpPr>
          <p:grpSpPr bwMode="auto">
            <a:xfrm>
              <a:off x="3343606" y="2101178"/>
              <a:ext cx="1277954" cy="1277954"/>
              <a:chOff x="3209823" y="2234042"/>
              <a:chExt cx="1607262" cy="1607262"/>
            </a:xfrm>
          </p:grpSpPr>
          <p:sp>
            <p:nvSpPr>
              <p:cNvPr id="26" name="椭圆 25"/>
              <p:cNvSpPr/>
              <p:nvPr/>
            </p:nvSpPr>
            <p:spPr>
              <a:xfrm>
                <a:off x="3209089" y="2234042"/>
                <a:ext cx="1608730"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1" name="椭圆 30"/>
              <p:cNvSpPr/>
              <p:nvPr/>
            </p:nvSpPr>
            <p:spPr>
              <a:xfrm>
                <a:off x="3319003" y="2343782"/>
                <a:ext cx="138890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4" name="KSO_Shape"/>
              <p:cNvSpPr/>
              <p:nvPr/>
            </p:nvSpPr>
            <p:spPr bwMode="auto">
              <a:xfrm>
                <a:off x="3550820" y="2597185"/>
                <a:ext cx="925268" cy="881919"/>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sp>
          <p:nvSpPr>
            <p:cNvPr id="29722" name="文本框 40"/>
            <p:cNvSpPr txBox="1">
              <a:spLocks noChangeArrowheads="1"/>
            </p:cNvSpPr>
            <p:nvPr/>
          </p:nvSpPr>
          <p:spPr bwMode="auto">
            <a:xfrm>
              <a:off x="3274697" y="3492524"/>
              <a:ext cx="1464395" cy="49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a:solidFill>
                    <a:srgbClr val="4B649F"/>
                  </a:solidFill>
                </a:rPr>
                <a:t>第二部分</a:t>
              </a:r>
              <a:endParaRPr lang="zh-CN" altLang="en-US" sz="1800" b="1">
                <a:solidFill>
                  <a:srgbClr val="4B649F"/>
                </a:solidFill>
              </a:endParaRPr>
            </a:p>
          </p:txBody>
        </p:sp>
      </p:grpSp>
      <p:grpSp>
        <p:nvGrpSpPr>
          <p:cNvPr id="29705" name="组合 51"/>
          <p:cNvGrpSpPr/>
          <p:nvPr/>
        </p:nvGrpSpPr>
        <p:grpSpPr bwMode="auto">
          <a:xfrm>
            <a:off x="4942285" y="2318147"/>
            <a:ext cx="1097280" cy="1412479"/>
            <a:chOff x="5353035" y="2101178"/>
            <a:chExt cx="1462753" cy="1882098"/>
          </a:xfrm>
        </p:grpSpPr>
        <p:grpSp>
          <p:nvGrpSpPr>
            <p:cNvPr id="29716" name="组合 36"/>
            <p:cNvGrpSpPr/>
            <p:nvPr/>
          </p:nvGrpSpPr>
          <p:grpSpPr bwMode="auto">
            <a:xfrm>
              <a:off x="5421944" y="2101178"/>
              <a:ext cx="1277954" cy="1277954"/>
              <a:chOff x="5288161" y="2234042"/>
              <a:chExt cx="1607262" cy="1607262"/>
            </a:xfrm>
          </p:grpSpPr>
          <p:sp>
            <p:nvSpPr>
              <p:cNvPr id="27" name="椭圆 26"/>
              <p:cNvSpPr/>
              <p:nvPr/>
            </p:nvSpPr>
            <p:spPr>
              <a:xfrm>
                <a:off x="5287330"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2" name="椭圆 31"/>
              <p:cNvSpPr/>
              <p:nvPr/>
            </p:nvSpPr>
            <p:spPr>
              <a:xfrm>
                <a:off x="5397120" y="2335801"/>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9720"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29717" name="文本框 41"/>
            <p:cNvSpPr txBox="1">
              <a:spLocks noChangeArrowheads="1"/>
            </p:cNvSpPr>
            <p:nvPr/>
          </p:nvSpPr>
          <p:spPr bwMode="auto">
            <a:xfrm>
              <a:off x="5353035" y="3492524"/>
              <a:ext cx="1462753" cy="49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a:solidFill>
                    <a:srgbClr val="4B649F"/>
                  </a:solidFill>
                </a:rPr>
                <a:t>第三部分</a:t>
              </a:r>
              <a:endParaRPr lang="zh-CN" altLang="en-US" sz="1800" b="1">
                <a:solidFill>
                  <a:srgbClr val="4B649F"/>
                </a:solidFill>
              </a:endParaRPr>
            </a:p>
          </p:txBody>
        </p:sp>
      </p:grpSp>
      <p:grpSp>
        <p:nvGrpSpPr>
          <p:cNvPr id="29706" name="组合 52"/>
          <p:cNvGrpSpPr/>
          <p:nvPr/>
        </p:nvGrpSpPr>
        <p:grpSpPr bwMode="auto">
          <a:xfrm>
            <a:off x="6803231" y="2318147"/>
            <a:ext cx="1097280" cy="1412479"/>
            <a:chOff x="7431373" y="2101178"/>
            <a:chExt cx="1462753" cy="1882098"/>
          </a:xfrm>
        </p:grpSpPr>
        <p:grpSp>
          <p:nvGrpSpPr>
            <p:cNvPr id="29711" name="组合 37"/>
            <p:cNvGrpSpPr/>
            <p:nvPr/>
          </p:nvGrpSpPr>
          <p:grpSpPr bwMode="auto">
            <a:xfrm>
              <a:off x="7500282" y="2101178"/>
              <a:ext cx="1277954" cy="1277954"/>
              <a:chOff x="7366499" y="2234042"/>
              <a:chExt cx="1607262" cy="1607262"/>
            </a:xfrm>
          </p:grpSpPr>
          <p:sp>
            <p:nvSpPr>
              <p:cNvPr id="28" name="椭圆 27"/>
              <p:cNvSpPr/>
              <p:nvPr/>
            </p:nvSpPr>
            <p:spPr>
              <a:xfrm>
                <a:off x="7365669" y="2234042"/>
                <a:ext cx="1608922" cy="1608206"/>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3" name="椭圆 32"/>
              <p:cNvSpPr/>
              <p:nvPr/>
            </p:nvSpPr>
            <p:spPr>
              <a:xfrm>
                <a:off x="7475458" y="2343782"/>
                <a:ext cx="1389342" cy="1388724"/>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9715"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29712" name="文本框 42"/>
            <p:cNvSpPr txBox="1">
              <a:spLocks noChangeArrowheads="1"/>
            </p:cNvSpPr>
            <p:nvPr/>
          </p:nvSpPr>
          <p:spPr bwMode="auto">
            <a:xfrm>
              <a:off x="7431373" y="3492524"/>
              <a:ext cx="1462753" cy="49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800" b="1">
                  <a:solidFill>
                    <a:srgbClr val="4B649F"/>
                  </a:solidFill>
                </a:rPr>
                <a:t>第四部分</a:t>
              </a:r>
              <a:endParaRPr lang="zh-CN" altLang="en-US" sz="1800" b="1">
                <a:solidFill>
                  <a:srgbClr val="4B649F"/>
                </a:solidFill>
              </a:endParaRPr>
            </a:p>
          </p:txBody>
        </p:sp>
      </p:grpSp>
      <p:sp>
        <p:nvSpPr>
          <p:cNvPr id="29707" name="文本框 44"/>
          <p:cNvSpPr txBox="1">
            <a:spLocks noChangeArrowheads="1"/>
          </p:cNvSpPr>
          <p:nvPr/>
        </p:nvSpPr>
        <p:spPr bwMode="auto">
          <a:xfrm>
            <a:off x="946547" y="3689747"/>
            <a:ext cx="1557338"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1800" b="1" dirty="0">
                <a:solidFill>
                  <a:srgbClr val="404040"/>
                </a:solidFill>
                <a:latin typeface="Times New Roman" panose="02020603050405020304" pitchFamily="18" charset="0"/>
                <a:cs typeface="Times New Roman" panose="02020603050405020304" pitchFamily="18" charset="0"/>
              </a:rPr>
              <a:t>个人情况</a:t>
            </a:r>
            <a:endParaRPr lang="zh-CN" altLang="en-US" sz="1800" b="1" dirty="0">
              <a:solidFill>
                <a:srgbClr val="404040"/>
              </a:solidFill>
              <a:latin typeface="Times New Roman" panose="02020603050405020304" pitchFamily="18" charset="0"/>
              <a:cs typeface="Times New Roman" panose="02020603050405020304" pitchFamily="18" charset="0"/>
            </a:endParaRPr>
          </a:p>
        </p:txBody>
      </p:sp>
      <p:sp>
        <p:nvSpPr>
          <p:cNvPr id="29708" name="文本框 45"/>
          <p:cNvSpPr txBox="1">
            <a:spLocks noChangeArrowheads="1"/>
          </p:cNvSpPr>
          <p:nvPr/>
        </p:nvSpPr>
        <p:spPr bwMode="auto">
          <a:xfrm>
            <a:off x="2832497" y="3689747"/>
            <a:ext cx="1618059"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1800" b="1" dirty="0">
                <a:solidFill>
                  <a:srgbClr val="404040"/>
                </a:solidFill>
              </a:rPr>
              <a:t>科研学术</a:t>
            </a:r>
            <a:endParaRPr lang="zh-CN" altLang="en-US" sz="1800" b="1" dirty="0">
              <a:solidFill>
                <a:srgbClr val="404040"/>
              </a:solidFill>
            </a:endParaRPr>
          </a:p>
        </p:txBody>
      </p:sp>
      <p:sp>
        <p:nvSpPr>
          <p:cNvPr id="29709" name="文本框 46"/>
          <p:cNvSpPr txBox="1">
            <a:spLocks noChangeArrowheads="1"/>
          </p:cNvSpPr>
          <p:nvPr/>
        </p:nvSpPr>
        <p:spPr bwMode="auto">
          <a:xfrm>
            <a:off x="4666060" y="3689747"/>
            <a:ext cx="1615678"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1800" b="1" dirty="0">
                <a:solidFill>
                  <a:srgbClr val="404040"/>
                </a:solidFill>
              </a:rPr>
              <a:t>论文写作</a:t>
            </a:r>
            <a:endParaRPr lang="zh-CN" altLang="en-US" sz="1800" b="1" dirty="0">
              <a:solidFill>
                <a:srgbClr val="404040"/>
              </a:solidFill>
            </a:endParaRPr>
          </a:p>
        </p:txBody>
      </p:sp>
      <p:sp>
        <p:nvSpPr>
          <p:cNvPr id="29710" name="文本框 47"/>
          <p:cNvSpPr txBox="1">
            <a:spLocks noChangeArrowheads="1"/>
          </p:cNvSpPr>
          <p:nvPr/>
        </p:nvSpPr>
        <p:spPr bwMode="auto">
          <a:xfrm>
            <a:off x="6474619" y="3689747"/>
            <a:ext cx="1719263"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spcBef>
                <a:spcPct val="0"/>
              </a:spcBef>
              <a:buFontTx/>
              <a:buNone/>
            </a:pPr>
            <a:r>
              <a:rPr lang="zh-CN" altLang="en-US" sz="1800" b="1" dirty="0">
                <a:solidFill>
                  <a:srgbClr val="404040"/>
                </a:solidFill>
              </a:rPr>
              <a:t>合作交流</a:t>
            </a:r>
            <a:endParaRPr lang="zh-CN" altLang="en-US" sz="1800" b="1" dirty="0">
              <a:solidFill>
                <a:srgbClr val="404040"/>
              </a:solidFill>
            </a:endParaRPr>
          </a:p>
        </p:txBody>
      </p:sp>
      <p:pic>
        <p:nvPicPr>
          <p:cNvPr id="42" name="图片 41"/>
          <p:cNvPicPr>
            <a:picLocks noChangeAspect="1"/>
          </p:cNvPicPr>
          <p:nvPr/>
        </p:nvPicPr>
        <p:blipFill>
          <a:blip r:embed="rId2" cstate="hqprint">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49107" y="1047022"/>
            <a:ext cx="997940" cy="9979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00013" y="951310"/>
            <a:ext cx="479822" cy="478631"/>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32786" name="文本框 22"/>
          <p:cNvSpPr txBox="1">
            <a:spLocks noChangeArrowheads="1"/>
          </p:cNvSpPr>
          <p:nvPr/>
        </p:nvSpPr>
        <p:spPr bwMode="auto">
          <a:xfrm>
            <a:off x="651272" y="876300"/>
            <a:ext cx="689656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个人情况</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sp>
        <p:nvSpPr>
          <p:cNvPr id="23" name="矩形 22"/>
          <p:cNvSpPr/>
          <p:nvPr/>
        </p:nvSpPr>
        <p:spPr>
          <a:xfrm>
            <a:off x="83628" y="1519238"/>
            <a:ext cx="2931928" cy="291465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6" name="矩形 25"/>
          <p:cNvSpPr/>
          <p:nvPr/>
        </p:nvSpPr>
        <p:spPr>
          <a:xfrm>
            <a:off x="3105932" y="1519238"/>
            <a:ext cx="2908052" cy="291465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8" name="图片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5630" y="1557767"/>
            <a:ext cx="901037" cy="1201382"/>
          </a:xfrm>
          <a:prstGeom prst="rect">
            <a:avLst/>
          </a:prstGeom>
        </p:spPr>
      </p:pic>
      <p:pic>
        <p:nvPicPr>
          <p:cNvPr id="9" name="图片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07108" y="1557767"/>
            <a:ext cx="901037" cy="1201382"/>
          </a:xfrm>
          <a:prstGeom prst="rect">
            <a:avLst/>
          </a:prstGeom>
        </p:spPr>
      </p:pic>
      <p:pic>
        <p:nvPicPr>
          <p:cNvPr id="10" name="图片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71297" y="1557767"/>
            <a:ext cx="901037" cy="1201382"/>
          </a:xfrm>
          <a:prstGeom prst="rect">
            <a:avLst/>
          </a:prstGeom>
        </p:spPr>
      </p:pic>
      <p:pic>
        <p:nvPicPr>
          <p:cNvPr id="11" name="图片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5630" y="2835659"/>
            <a:ext cx="2010716" cy="1548251"/>
          </a:xfrm>
          <a:prstGeom prst="rect">
            <a:avLst/>
          </a:prstGeom>
        </p:spPr>
      </p:pic>
      <p:pic>
        <p:nvPicPr>
          <p:cNvPr id="12" name="图片 11"/>
          <p:cNvPicPr>
            <a:picLocks noChangeAspect="1"/>
          </p:cNvPicPr>
          <p:nvPr/>
        </p:nvPicPr>
        <p:blipFill>
          <a:blip r:embed="rId6"/>
          <a:stretch>
            <a:fillRect/>
          </a:stretch>
        </p:blipFill>
        <p:spPr>
          <a:xfrm>
            <a:off x="2190616" y="2835659"/>
            <a:ext cx="766507" cy="753020"/>
          </a:xfrm>
          <a:prstGeom prst="rect">
            <a:avLst/>
          </a:prstGeom>
        </p:spPr>
      </p:pic>
      <p:pic>
        <p:nvPicPr>
          <p:cNvPr id="13" name="图片 12"/>
          <p:cNvPicPr>
            <a:picLocks noChangeAspect="1"/>
          </p:cNvPicPr>
          <p:nvPr/>
        </p:nvPicPr>
        <p:blipFill>
          <a:blip r:embed="rId7"/>
          <a:stretch>
            <a:fillRect/>
          </a:stretch>
        </p:blipFill>
        <p:spPr>
          <a:xfrm>
            <a:off x="2182354" y="3602756"/>
            <a:ext cx="789980" cy="307150"/>
          </a:xfrm>
          <a:prstGeom prst="rect">
            <a:avLst/>
          </a:prstGeom>
        </p:spPr>
      </p:pic>
      <p:pic>
        <p:nvPicPr>
          <p:cNvPr id="14" name="图片 13"/>
          <p:cNvPicPr>
            <a:picLocks noChangeAspect="1"/>
          </p:cNvPicPr>
          <p:nvPr/>
        </p:nvPicPr>
        <p:blipFill>
          <a:blip r:embed="rId8"/>
          <a:stretch>
            <a:fillRect/>
          </a:stretch>
        </p:blipFill>
        <p:spPr>
          <a:xfrm>
            <a:off x="2182354" y="3945298"/>
            <a:ext cx="789980" cy="438612"/>
          </a:xfrm>
          <a:prstGeom prst="rect">
            <a:avLst/>
          </a:prstGeom>
        </p:spPr>
      </p:pic>
      <p:pic>
        <p:nvPicPr>
          <p:cNvPr id="15" name="图片 14"/>
          <p:cNvPicPr>
            <a:picLocks noChangeAspect="1"/>
          </p:cNvPicPr>
          <p:nvPr/>
        </p:nvPicPr>
        <p:blipFill>
          <a:blip r:embed="rId9"/>
          <a:stretch>
            <a:fillRect/>
          </a:stretch>
        </p:blipFill>
        <p:spPr>
          <a:xfrm>
            <a:off x="3166199" y="1557767"/>
            <a:ext cx="1633990" cy="2205962"/>
          </a:xfrm>
          <a:prstGeom prst="rect">
            <a:avLst/>
          </a:prstGeom>
        </p:spPr>
      </p:pic>
      <p:pic>
        <p:nvPicPr>
          <p:cNvPr id="16" name="图片 15"/>
          <p:cNvPicPr>
            <a:picLocks noChangeAspect="1"/>
          </p:cNvPicPr>
          <p:nvPr/>
        </p:nvPicPr>
        <p:blipFill>
          <a:blip r:embed="rId10"/>
          <a:stretch>
            <a:fillRect/>
          </a:stretch>
        </p:blipFill>
        <p:spPr>
          <a:xfrm>
            <a:off x="4819769" y="1557767"/>
            <a:ext cx="1142332" cy="1162373"/>
          </a:xfrm>
          <a:prstGeom prst="rect">
            <a:avLst/>
          </a:prstGeom>
        </p:spPr>
      </p:pic>
      <p:pic>
        <p:nvPicPr>
          <p:cNvPr id="67586" name="Picture 2" descr="FAPS – Lehrstuhl für Fertigungsautomatisierung und Produktionssystematik"/>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171156" y="3841253"/>
            <a:ext cx="2790945" cy="547387"/>
          </a:xfrm>
          <a:prstGeom prst="rect">
            <a:avLst/>
          </a:prstGeom>
          <a:noFill/>
          <a:extLst>
            <a:ext uri="{909E8E84-426E-40DD-AFC4-6F175D3DCCD1}">
              <a14:hiddenFill xmlns:a14="http://schemas.microsoft.com/office/drawing/2010/main">
                <a:solidFill>
                  <a:srgbClr val="FFFFFF"/>
                </a:solidFill>
              </a14:hiddenFill>
            </a:ext>
          </a:extLst>
        </p:spPr>
      </p:pic>
      <p:pic>
        <p:nvPicPr>
          <p:cNvPr id="67588" name="Picture 4" descr="Image: FAU/Georg Pöhle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9769" y="3255214"/>
            <a:ext cx="1142332" cy="761555"/>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13"/>
          <a:stretch>
            <a:fillRect/>
          </a:stretch>
        </p:blipFill>
        <p:spPr>
          <a:xfrm>
            <a:off x="4831872" y="2752649"/>
            <a:ext cx="1142332" cy="461963"/>
          </a:xfrm>
          <a:prstGeom prst="rect">
            <a:avLst/>
          </a:prstGeom>
        </p:spPr>
      </p:pic>
      <p:sp>
        <p:nvSpPr>
          <p:cNvPr id="35" name="矩形 34"/>
          <p:cNvSpPr/>
          <p:nvPr/>
        </p:nvSpPr>
        <p:spPr>
          <a:xfrm>
            <a:off x="83628" y="4491989"/>
            <a:ext cx="2931928" cy="1335293"/>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6" name="矩形 35"/>
          <p:cNvSpPr/>
          <p:nvPr/>
        </p:nvSpPr>
        <p:spPr>
          <a:xfrm>
            <a:off x="3105932" y="4491989"/>
            <a:ext cx="2908052" cy="1335293"/>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9" name="文本框 38"/>
          <p:cNvSpPr txBox="1"/>
          <p:nvPr/>
        </p:nvSpPr>
        <p:spPr>
          <a:xfrm>
            <a:off x="56779" y="4524339"/>
            <a:ext cx="3013003"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信通院</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2018</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级博士生</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博士</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班</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无线理论与技术研究室</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(WT&amp;T)</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研究方向：多天线技术</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导师：杨鸿文教授 吴胜副教授</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国家奖学金 </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(2020)</a:t>
            </a:r>
            <a:endParaRPr lang="zh-CN" altLang="en-US" sz="15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3048024" y="4521935"/>
            <a:ext cx="3102668" cy="1476375"/>
          </a:xfrm>
          <a:prstGeom prst="rect">
            <a:avLst/>
          </a:prstGeom>
          <a:noFill/>
        </p:spPr>
        <p:txBody>
          <a:bodyPr wrap="square" rtlCol="0">
            <a:spAutoFit/>
          </a:bodyPr>
          <a:lstStyle/>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国家留基委联合培养博士研究生，</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2020-2022</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德国埃尔朗根</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纽伦堡大学</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研究方向：随机矩阵、统计力学</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导师：</a:t>
            </a: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Ralf. R. Müller </a:t>
            </a:r>
            <a:r>
              <a:rPr lang="zh-CN" altLang="en-US" sz="1500" b="1" dirty="0">
                <a:latin typeface="Times New Roman" panose="02020603050405020304" pitchFamily="18" charset="0"/>
                <a:ea typeface="宋体" panose="02010600030101010101" pitchFamily="2" charset="-122"/>
                <a:cs typeface="Times New Roman" panose="02020603050405020304" pitchFamily="18" charset="0"/>
              </a:rPr>
              <a:t>教授</a:t>
            </a:r>
            <a:endParaRPr lang="en-US" altLang="zh-CN" sz="15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矩形 40"/>
          <p:cNvSpPr/>
          <p:nvPr/>
        </p:nvSpPr>
        <p:spPr>
          <a:xfrm>
            <a:off x="6079208" y="1519238"/>
            <a:ext cx="2973340" cy="4308044"/>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 name="文本框 2"/>
          <p:cNvSpPr txBox="1"/>
          <p:nvPr/>
        </p:nvSpPr>
        <p:spPr>
          <a:xfrm>
            <a:off x="6150692" y="1537596"/>
            <a:ext cx="2861528" cy="660400"/>
          </a:xfrm>
          <a:prstGeom prst="rect">
            <a:avLst/>
          </a:prstGeom>
          <a:noFill/>
        </p:spPr>
        <p:txBody>
          <a:bodyPr wrap="square" rtlCol="0">
            <a:spAutoFit/>
          </a:bodyPr>
          <a:lstStyle/>
          <a:p>
            <a:pPr algn="ctr"/>
            <a:r>
              <a:rPr lang="zh-CN" altLang="en-US" sz="1800" b="1" dirty="0">
                <a:latin typeface="宋体" panose="02010600030101010101" pitchFamily="2" charset="-122"/>
                <a:ea typeface="宋体" panose="02010600030101010101" pitchFamily="2" charset="-122"/>
                <a:cs typeface="Times New Roman" panose="02020603050405020304" pitchFamily="18" charset="0"/>
              </a:rPr>
              <a:t>天线选择技术</a:t>
            </a:r>
            <a:endParaRPr lang="en-US" altLang="zh-CN" sz="1800" b="1" dirty="0">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高斯输入下上行信道天线选择</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理想信道下容量扩展速率分析</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理想信道下天线选择算法设计</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非理想信道估计下天线选择技术</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低精度量化器下天线选择技术</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高斯输入下下行信道天线选择</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en-US" altLang="zh-CN" sz="100" b="1" dirty="0">
                <a:latin typeface="Times New Roman" panose="02020603050405020304" pitchFamily="18" charset="0"/>
                <a:ea typeface="宋体" panose="02010600030101010101" pitchFamily="2" charset="-122"/>
                <a:cs typeface="Times New Roman" panose="02020603050405020304" pitchFamily="18" charset="0"/>
              </a:rPr>
              <a:t>ZF/RZF</a:t>
            </a: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下容量扩展速率分析</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预编码天线选择联合设计</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复本分析与预编码设计</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非理想信道估计下天线选择技术</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反射面场景下天线选择算法设计</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非高斯输入下天线选择技术</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低复杂度多天线选择算法设计</a:t>
            </a:r>
            <a:endParaRPr lang="zh-CN" altLang="en-US"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基于统计力学的容量扩展速率</a:t>
            </a:r>
            <a:endParaRPr lang="zh-CN" altLang="en-US"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基于信道统计信息的算法设计</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非高斯输入下窃听信道天线选择</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低复杂度多天线算法设计</a:t>
            </a:r>
            <a:endParaRPr lang="zh-CN" altLang="en-US"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天线选择与安全与编码联合设计</a:t>
            </a:r>
            <a:endParaRPr lang="zh-CN" altLang="en-US"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00" b="1" dirty="0">
                <a:latin typeface="Times New Roman" panose="02020603050405020304" pitchFamily="18" charset="0"/>
                <a:ea typeface="宋体" panose="02010600030101010101" pitchFamily="2" charset="-122"/>
                <a:cs typeface="Times New Roman" panose="02020603050405020304" pitchFamily="18" charset="0"/>
              </a:rPr>
              <a:t>SNR</a:t>
            </a: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选择策略的互信息分析</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00013" y="951310"/>
            <a:ext cx="479822" cy="478631"/>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32786" name="文本框 22"/>
          <p:cNvSpPr txBox="1">
            <a:spLocks noChangeArrowheads="1"/>
          </p:cNvSpPr>
          <p:nvPr/>
        </p:nvSpPr>
        <p:spPr bwMode="auto">
          <a:xfrm>
            <a:off x="651272" y="876300"/>
            <a:ext cx="689656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个人情况</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sp>
        <p:nvSpPr>
          <p:cNvPr id="29" name="文本框 28"/>
          <p:cNvSpPr txBox="1"/>
          <p:nvPr/>
        </p:nvSpPr>
        <p:spPr>
          <a:xfrm>
            <a:off x="98374" y="1487297"/>
            <a:ext cx="8881572" cy="4477385"/>
          </a:xfrm>
          <a:prstGeom prst="rect">
            <a:avLst/>
          </a:prstGeom>
          <a:noFill/>
        </p:spPr>
        <p:txBody>
          <a:bodyPr wrap="square" rtlCol="0">
            <a:spAutoFit/>
          </a:bodyPr>
          <a:lstStyle/>
          <a:p>
            <a:pPr marL="457200" lvl="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S. Wu, C. Jiang, J. Cheng, and H. Yang, “Physical layer security over mixture Gamma distributed fading channels with discrete inputs: A unified and general analytical framework”, Early Access, </a:t>
            </a:r>
            <a:r>
              <a:rPr lang="en-US" altLang="zh-CN" sz="1500" i="1" dirty="0">
                <a:latin typeface="Times New Roman" panose="02020603050405020304" pitchFamily="18" charset="0"/>
                <a:cs typeface="Times New Roman" panose="02020603050405020304" pitchFamily="18" charset="0"/>
              </a:rPr>
              <a:t>IEEE Commun. Lett.</a:t>
            </a:r>
            <a:r>
              <a:rPr lang="en-US" altLang="zh-CN" sz="1500" dirty="0">
                <a:latin typeface="Times New Roman" panose="02020603050405020304" pitchFamily="18" charset="0"/>
                <a:cs typeface="Times New Roman" panose="02020603050405020304" pitchFamily="18" charset="0"/>
              </a:rPr>
              <a:t>, 2020. (SCI, IF: 3.419) </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（非高斯输入下物理层安全）</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S. Wu, C. Jiang, D. W. K. Ng, and H. Yang, “Secrecy performance for finite-alphabet inputs over fluctuating two-ray channels in FDA communications”, </a:t>
            </a:r>
            <a:r>
              <a:rPr lang="en-US" altLang="zh-CN" sz="1500" i="1" dirty="0">
                <a:latin typeface="Times New Roman" panose="02020603050405020304" pitchFamily="18" charset="0"/>
                <a:cs typeface="Times New Roman" panose="02020603050405020304" pitchFamily="18" charset="0"/>
              </a:rPr>
              <a:t>IEEE Wireless Commun. Lett.</a:t>
            </a:r>
            <a:r>
              <a:rPr lang="en-US" altLang="zh-CN" sz="1500" dirty="0">
                <a:latin typeface="Times New Roman" panose="02020603050405020304" pitchFamily="18" charset="0"/>
                <a:cs typeface="Times New Roman" panose="02020603050405020304" pitchFamily="18" charset="0"/>
              </a:rPr>
              <a:t>, vol. 9, no. 10, pp. 1638–1642, Oct. 2020. (SCI, IF: 4.660)</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（非高斯输入下物理层安全）</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S. Wu, C. Jiang, J. Cheng, A. Xiao, and H. Yang, “Security enhancement via antenna selection in MIMOME channels with discrete inputs”, </a:t>
            </a:r>
            <a:r>
              <a:rPr lang="en-US" altLang="zh-CN" sz="1500" i="1" dirty="0">
                <a:latin typeface="Times New Roman" panose="02020603050405020304" pitchFamily="18" charset="0"/>
                <a:cs typeface="Times New Roman" panose="02020603050405020304" pitchFamily="18" charset="0"/>
              </a:rPr>
              <a:t>IEEE Trans. Commun.</a:t>
            </a:r>
            <a:r>
              <a:rPr lang="en-US" altLang="zh-CN" sz="1500" dirty="0">
                <a:latin typeface="Times New Roman" panose="02020603050405020304" pitchFamily="18" charset="0"/>
                <a:cs typeface="Times New Roman" panose="02020603050405020304" pitchFamily="18" charset="0"/>
              </a:rPr>
              <a:t>, vol. 68, no. 8, pp. 5041–5055, Aug. 2020. (SCI, IF: 5.646)</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a:t>
            </a:r>
            <a:r>
              <a:rPr lang="en-US" altLang="zh-CN" sz="1500" b="1" dirty="0">
                <a:latin typeface="Times New Roman" panose="02020603050405020304" pitchFamily="18" charset="0"/>
                <a:ea typeface="黑体" panose="02010609060101010101" pitchFamily="49" charset="-122"/>
                <a:cs typeface="Times New Roman" panose="02020603050405020304" pitchFamily="18" charset="0"/>
              </a:rPr>
              <a:t>MIMO</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窃听信道天线选择技术研究）</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S. Wu, C. Jiang, D. W. K. Ng, and H. Yang, “Receive antenna selection under discrete inputs: Approximation and applications”, </a:t>
            </a:r>
            <a:r>
              <a:rPr lang="en-US" altLang="zh-CN" sz="1500" i="1" dirty="0">
                <a:latin typeface="Times New Roman" panose="02020603050405020304" pitchFamily="18" charset="0"/>
                <a:cs typeface="Times New Roman" panose="02020603050405020304" pitchFamily="18" charset="0"/>
              </a:rPr>
              <a:t>IEEE Trans. Commun.</a:t>
            </a:r>
            <a:r>
              <a:rPr lang="en-US" altLang="zh-CN" sz="1500" dirty="0">
                <a:latin typeface="Times New Roman" panose="02020603050405020304" pitchFamily="18" charset="0"/>
                <a:cs typeface="Times New Roman" panose="02020603050405020304" pitchFamily="18" charset="0"/>
              </a:rPr>
              <a:t>, vol. 68, no. 4, pp. 2634–2647, Apr. 2020.  (SCI, IF: 5.646) </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a:t>
            </a:r>
            <a:r>
              <a:rPr lang="en-US" altLang="zh-CN" sz="1500" b="1" dirty="0">
                <a:latin typeface="Times New Roman" panose="02020603050405020304" pitchFamily="18" charset="0"/>
                <a:ea typeface="黑体" panose="02010609060101010101" pitchFamily="49" charset="-122"/>
                <a:cs typeface="Times New Roman" panose="02020603050405020304" pitchFamily="18" charset="0"/>
              </a:rPr>
              <a:t>Massive MIMO</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天线选择技术研究）</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S. Wu, C. Jiang, J. Cheng, and H. Yang, “Approximating ergodic mutual information for mixture gamma fading channels with discrete inputs”, </a:t>
            </a:r>
            <a:r>
              <a:rPr lang="en-US" altLang="zh-CN" sz="1500" i="1" dirty="0">
                <a:latin typeface="Times New Roman" panose="02020603050405020304" pitchFamily="18" charset="0"/>
                <a:cs typeface="Times New Roman" panose="02020603050405020304" pitchFamily="18" charset="0"/>
              </a:rPr>
              <a:t>IEEE Commun. Lett.</a:t>
            </a:r>
            <a:r>
              <a:rPr lang="en-US" altLang="zh-CN" sz="1500" dirty="0">
                <a:latin typeface="Times New Roman" panose="02020603050405020304" pitchFamily="18" charset="0"/>
                <a:cs typeface="Times New Roman" panose="02020603050405020304" pitchFamily="18" charset="0"/>
              </a:rPr>
              <a:t>,</a:t>
            </a:r>
            <a:r>
              <a:rPr lang="en-US" altLang="zh-CN" sz="1500" i="1" dirty="0">
                <a:latin typeface="Times New Roman" panose="02020603050405020304" pitchFamily="18" charset="0"/>
                <a:cs typeface="Times New Roman" panose="02020603050405020304" pitchFamily="18" charset="0"/>
              </a:rPr>
              <a:t> </a:t>
            </a:r>
            <a:r>
              <a:rPr lang="en-US" altLang="zh-CN" sz="1500" dirty="0">
                <a:latin typeface="Times New Roman" panose="02020603050405020304" pitchFamily="18" charset="0"/>
                <a:cs typeface="Times New Roman" panose="02020603050405020304" pitchFamily="18" charset="0"/>
              </a:rPr>
              <a:t>vol. 24, no. 4, pp. 734–738, Apr. 2020. (SCI, IF: 3.419)</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（非高斯输入下互信息分析）</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buFont typeface="+mj-lt"/>
              <a:buAutoNum type="arabicPeriod"/>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Z. Ou, L. Zhang, P. Yang, and H. Yang, “Asymptotic upper capacity bound for receive antenna selection in massive MIMO systems,” in </a:t>
            </a:r>
            <a:r>
              <a:rPr lang="en-US" altLang="zh-CN" sz="1500" i="1" dirty="0">
                <a:latin typeface="Times New Roman" panose="02020603050405020304" pitchFamily="18" charset="0"/>
                <a:cs typeface="Times New Roman" panose="02020603050405020304" pitchFamily="18" charset="0"/>
              </a:rPr>
              <a:t>Proc. 2019 IEEE Intern. Commun. Conf. (ICC’2019)</a:t>
            </a:r>
            <a:r>
              <a:rPr lang="en-US" altLang="zh-CN" sz="1500" dirty="0">
                <a:latin typeface="Times New Roman" panose="02020603050405020304" pitchFamily="18" charset="0"/>
                <a:cs typeface="Times New Roman" panose="02020603050405020304" pitchFamily="18" charset="0"/>
              </a:rPr>
              <a:t>, Shanghai, China, May 2019, pp. 1–6. (EI, </a:t>
            </a:r>
            <a:r>
              <a:rPr lang="zh-CN" altLang="en-US" sz="1500" dirty="0">
                <a:latin typeface="宋体" panose="02010600030101010101" pitchFamily="2" charset="-122"/>
                <a:ea typeface="宋体" panose="02010600030101010101" pitchFamily="2" charset="-122"/>
                <a:cs typeface="Times New Roman" panose="02020603050405020304" pitchFamily="18" charset="0"/>
              </a:rPr>
              <a:t>列表会议</a:t>
            </a:r>
            <a:r>
              <a:rPr lang="en-US" altLang="zh-CN" sz="1500" dirty="0">
                <a:latin typeface="Times New Roman" panose="02020603050405020304" pitchFamily="18" charset="0"/>
                <a:cs typeface="Times New Roman" panose="02020603050405020304" pitchFamily="18" charset="0"/>
              </a:rPr>
              <a:t>)</a:t>
            </a:r>
            <a:r>
              <a:rPr lang="en-US" altLang="zh-CN" sz="15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1500" b="1" dirty="0">
                <a:latin typeface="黑体" panose="02010609060101010101" pitchFamily="49" charset="-122"/>
                <a:ea typeface="黑体" panose="02010609060101010101" pitchFamily="49" charset="-122"/>
                <a:cs typeface="Times New Roman" panose="02020603050405020304" pitchFamily="18" charset="0"/>
              </a:rPr>
              <a:t>高斯输入下</a:t>
            </a:r>
            <a:r>
              <a:rPr lang="en-US" altLang="zh-CN" sz="1500" b="1" dirty="0">
                <a:latin typeface="Times New Roman" panose="02020603050405020304" pitchFamily="18" charset="0"/>
                <a:ea typeface="黑体" panose="02010609060101010101" pitchFamily="49" charset="-122"/>
                <a:cs typeface="Times New Roman" panose="02020603050405020304" pitchFamily="18" charset="0"/>
              </a:rPr>
              <a:t>Massive MIMO</a:t>
            </a:r>
            <a:r>
              <a:rPr lang="zh-CN" altLang="en-US" sz="1500" b="1" dirty="0">
                <a:latin typeface="黑体" panose="02010609060101010101" pitchFamily="49" charset="-122"/>
                <a:ea typeface="黑体" panose="02010609060101010101" pitchFamily="49" charset="-122"/>
                <a:cs typeface="Times New Roman" panose="02020603050405020304" pitchFamily="18" charset="0"/>
              </a:rPr>
              <a:t>上行链路天线选择技术研究</a:t>
            </a:r>
            <a:r>
              <a:rPr lang="en-US" altLang="zh-CN" sz="1500" b="1" dirty="0">
                <a:latin typeface="黑体" panose="02010609060101010101" pitchFamily="49" charset="-122"/>
                <a:ea typeface="黑体" panose="02010609060101010101" pitchFamily="49" charset="-122"/>
                <a:cs typeface="Times New Roman" panose="02020603050405020304" pitchFamily="18" charset="0"/>
              </a:rPr>
              <a:t>)</a:t>
            </a:r>
            <a:endParaRPr lang="en-US" altLang="zh-CN"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85" name="组合 18"/>
          <p:cNvGrpSpPr/>
          <p:nvPr/>
        </p:nvGrpSpPr>
        <p:grpSpPr bwMode="auto">
          <a:xfrm>
            <a:off x="100013" y="951310"/>
            <a:ext cx="479822" cy="478631"/>
            <a:chOff x="1131485" y="2234042"/>
            <a:chExt cx="1607262" cy="1607262"/>
          </a:xfrm>
        </p:grpSpPr>
        <p:sp>
          <p:nvSpPr>
            <p:cNvPr id="20" name="椭圆 19"/>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1" name="椭圆 20"/>
            <p:cNvSpPr/>
            <p:nvPr/>
          </p:nvSpPr>
          <p:spPr>
            <a:xfrm>
              <a:off x="1239169" y="2341991"/>
              <a:ext cx="1391895"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32791" name="KSO_Shape"/>
            <p:cNvSpPr>
              <a:spLocks noChangeArrowheads="1"/>
            </p:cNvSpPr>
            <p:nvPr/>
          </p:nvSpPr>
          <p:spPr bwMode="auto">
            <a:xfrm>
              <a:off x="1480150" y="2597150"/>
              <a:ext cx="909932" cy="881046"/>
            </a:xfrm>
            <a:custGeom>
              <a:avLst/>
              <a:gdLst>
                <a:gd name="T0" fmla="*/ 8644 w 8965002"/>
                <a:gd name="T1" fmla="*/ 3777 h 8673857"/>
                <a:gd name="T2" fmla="*/ 8892 w 8965002"/>
                <a:gd name="T3" fmla="*/ 3777 h 8673857"/>
                <a:gd name="T4" fmla="*/ 9300 w 8965002"/>
                <a:gd name="T5" fmla="*/ 4552 h 8673857"/>
                <a:gd name="T6" fmla="*/ 7282 w 8965002"/>
                <a:gd name="T7" fmla="*/ 7598 h 8673857"/>
                <a:gd name="T8" fmla="*/ 6806 w 8965002"/>
                <a:gd name="T9" fmla="*/ 7834 h 8673857"/>
                <a:gd name="T10" fmla="*/ 5621 w 8965002"/>
                <a:gd name="T11" fmla="*/ 7834 h 8673857"/>
                <a:gd name="T12" fmla="*/ 5621 w 8965002"/>
                <a:gd name="T13" fmla="*/ 8794 h 8673857"/>
                <a:gd name="T14" fmla="*/ 5463 w 8965002"/>
                <a:gd name="T15" fmla="*/ 9054 h 8673857"/>
                <a:gd name="T16" fmla="*/ 5318 w 8965002"/>
                <a:gd name="T17" fmla="*/ 9089 h 8673857"/>
                <a:gd name="T18" fmla="*/ 5134 w 8965002"/>
                <a:gd name="T19" fmla="*/ 9034 h 8673857"/>
                <a:gd name="T20" fmla="*/ 4211 w 8965002"/>
                <a:gd name="T21" fmla="*/ 8408 h 8673857"/>
                <a:gd name="T22" fmla="*/ 3308 w 8965002"/>
                <a:gd name="T23" fmla="*/ 9034 h 8673857"/>
                <a:gd name="T24" fmla="*/ 2978 w 8965002"/>
                <a:gd name="T25" fmla="*/ 9054 h 8673857"/>
                <a:gd name="T26" fmla="*/ 2809 w 8965002"/>
                <a:gd name="T27" fmla="*/ 8794 h 8673857"/>
                <a:gd name="T28" fmla="*/ 2809 w 8965002"/>
                <a:gd name="T29" fmla="*/ 6394 h 8673857"/>
                <a:gd name="T30" fmla="*/ 3316 w 8965002"/>
                <a:gd name="T31" fmla="*/ 5378 h 8673857"/>
                <a:gd name="T32" fmla="*/ 3477 w 8965002"/>
                <a:gd name="T33" fmla="*/ 5335 h 8673857"/>
                <a:gd name="T34" fmla="*/ 5950 w 8965002"/>
                <a:gd name="T35" fmla="*/ 5335 h 8673857"/>
                <a:gd name="T36" fmla="*/ 5613 w 8965002"/>
                <a:gd name="T37" fmla="*/ 6582 h 8673857"/>
                <a:gd name="T38" fmla="*/ 6512 w 8965002"/>
                <a:gd name="T39" fmla="*/ 6582 h 8673857"/>
                <a:gd name="T40" fmla="*/ 8644 w 8965002"/>
                <a:gd name="T41" fmla="*/ 3777 h 8673857"/>
                <a:gd name="T42" fmla="*/ 6389 w 8965002"/>
                <a:gd name="T43" fmla="*/ 0 h 8673857"/>
                <a:gd name="T44" fmla="*/ 8573 w 8965002"/>
                <a:gd name="T45" fmla="*/ 144 h 8673857"/>
                <a:gd name="T46" fmla="*/ 8969 w 8965002"/>
                <a:gd name="T47" fmla="*/ 927 h 8673857"/>
                <a:gd name="T48" fmla="*/ 6492 w 8965002"/>
                <a:gd name="T49" fmla="*/ 4165 h 8673857"/>
                <a:gd name="T50" fmla="*/ 6044 w 8965002"/>
                <a:gd name="T51" fmla="*/ 4378 h 8673857"/>
                <a:gd name="T52" fmla="*/ 2310 w 8965002"/>
                <a:gd name="T53" fmla="*/ 4378 h 8673857"/>
                <a:gd name="T54" fmla="*/ 1203 w 8965002"/>
                <a:gd name="T55" fmla="*/ 5739 h 8673857"/>
                <a:gd name="T56" fmla="*/ 1882 w 8965002"/>
                <a:gd name="T57" fmla="*/ 6522 h 8673857"/>
                <a:gd name="T58" fmla="*/ 2180 w 8965002"/>
                <a:gd name="T59" fmla="*/ 6581 h 8673857"/>
                <a:gd name="T60" fmla="*/ 2180 w 8965002"/>
                <a:gd name="T61" fmla="*/ 7833 h 8673857"/>
                <a:gd name="T62" fmla="*/ 56 w 8965002"/>
                <a:gd name="T63" fmla="*/ 5995 h 8673857"/>
                <a:gd name="T64" fmla="*/ 68 w 8965002"/>
                <a:gd name="T65" fmla="*/ 4956 h 8673857"/>
                <a:gd name="T66" fmla="*/ 2840 w 8965002"/>
                <a:gd name="T67" fmla="*/ 703 h 8673857"/>
                <a:gd name="T68" fmla="*/ 3676 w 8965002"/>
                <a:gd name="T69" fmla="*/ 239 h 8673857"/>
                <a:gd name="T70" fmla="*/ 6389 w 8965002"/>
                <a:gd name="T71" fmla="*/ 0 h 86738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32786" name="文本框 22"/>
          <p:cNvSpPr txBox="1">
            <a:spLocks noChangeArrowheads="1"/>
          </p:cNvSpPr>
          <p:nvPr/>
        </p:nvSpPr>
        <p:spPr bwMode="auto">
          <a:xfrm>
            <a:off x="651272" y="876300"/>
            <a:ext cx="689656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个人情况</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graphicFrame>
        <p:nvGraphicFramePr>
          <p:cNvPr id="11" name="Group 97"/>
          <p:cNvGraphicFramePr>
            <a:graphicFrameLocks noGrp="1"/>
          </p:cNvGraphicFramePr>
          <p:nvPr/>
        </p:nvGraphicFramePr>
        <p:xfrm>
          <a:off x="447767" y="3620529"/>
          <a:ext cx="8343900" cy="1774825"/>
        </p:xfrm>
        <a:graphic>
          <a:graphicData uri="http://schemas.openxmlformats.org/drawingml/2006/table">
            <a:tbl>
              <a:tblPr>
                <a:tableStyleId>{E929F9F4-4A8F-4326-A1B4-22849713DDAB}</a:tableStyleId>
              </a:tblPr>
              <a:tblGrid>
                <a:gridCol w="1371600"/>
                <a:gridCol w="6972300"/>
              </a:tblGrid>
              <a:tr h="504190">
                <a:tc>
                  <a:txBody>
                    <a:bodyPr/>
                    <a:lstStyle/>
                    <a:p>
                      <a:pPr marL="0" marR="0" lvl="0" indent="0" algn="ctr"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defRPr/>
                      </a:pPr>
                      <a:r>
                        <a:rPr kumimoji="0" lang="zh-CN" altLang="en-US" sz="1800" b="1" u="none" strike="noStrike" kern="1200" cap="none" normalizeH="0" baseline="0" dirty="0">
                          <a:ln>
                            <a:noFill/>
                          </a:ln>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论文发表</a:t>
                      </a:r>
                      <a:endParaRPr kumimoji="0" lang="zh-CN" altLang="en-US" sz="1800" b="1" u="none" strike="noStrike" kern="1200" cap="none" normalizeH="0" baseline="0" dirty="0">
                        <a:ln>
                          <a:noFill/>
                        </a:ln>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a:txBody>
                  <a:tcPr marL="68573" marR="68573" marT="34296" marB="34296"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bg1"/>
                    </a:solidFill>
                  </a:tcPr>
                </a:tc>
                <a:tc>
                  <a:txBody>
                    <a:bodyPr/>
                    <a:lstStyle/>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defRPr/>
                      </a:pP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累计发表</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8</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篇论文，以第一作者身份发表 </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5 </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 </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SCI </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期刊论文（</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2</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IEEE TCOM</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2</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IEEE CL</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1</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IEEE WCL</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）以及</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3</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篇列表会议论文（</a:t>
                      </a:r>
                      <a:r>
                        <a:rPr kumimoji="1" lang="en-US" altLang="zh-CN"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IEEE ICC/PIMRC/WCNC</a:t>
                      </a:r>
                      <a:r>
                        <a:rPr kumimoji="1" lang="zh-CN" altLang="en-US" sz="1425" b="1" u="none" strike="noStrike" kern="1200" cap="none" normalizeH="0" baseline="0" dirty="0">
                          <a:ln>
                            <a:noFill/>
                          </a:ln>
                          <a:solidFill>
                            <a:srgbClr val="4B649F"/>
                          </a:solidFill>
                          <a:effectLst/>
                          <a:latin typeface="Times New Roman" panose="02020603050405020304" pitchFamily="18" charset="0"/>
                          <a:ea typeface="+mn-ea"/>
                          <a:cs typeface="Times New Roman" panose="02020603050405020304" pitchFamily="18" charset="0"/>
                        </a:rPr>
                        <a:t>）</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a:t>
                      </a:r>
                      <a:endPar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txBody>
                  <a:tcPr marL="68573" marR="68573" marT="34296" marB="34296"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bg1"/>
                    </a:solidFill>
                  </a:tcPr>
                </a:tc>
              </a:tr>
              <a:tr h="1270635">
                <a:tc>
                  <a:txBody>
                    <a:bodyPr/>
                    <a:lstStyle/>
                    <a:p>
                      <a:pPr marL="0" marR="0" lvl="0" indent="0" algn="ctr"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defRPr/>
                      </a:pPr>
                      <a:r>
                        <a:rPr kumimoji="0" lang="zh-CN" altLang="en-US" sz="1800" b="1" u="none" strike="noStrike" cap="none" normalizeH="0" baseline="0" dirty="0">
                          <a:ln>
                            <a:noFill/>
                          </a:ln>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科研项目</a:t>
                      </a:r>
                      <a:endParaRPr kumimoji="0" lang="zh-CN" altLang="en-US" sz="1800" b="1" i="0" u="none" strike="noStrike" cap="none" normalizeH="0" baseline="0" dirty="0">
                        <a:ln>
                          <a:noFill/>
                        </a:ln>
                        <a:solidFill>
                          <a:srgbClr val="8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a:txBody>
                  <a:tcPr marL="68573" marR="68573" marT="34296" marB="34296"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bg1"/>
                    </a:solidFill>
                  </a:tcPr>
                </a:tc>
                <a:tc>
                  <a:txBody>
                    <a:bodyPr/>
                    <a:lstStyle/>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pP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信通院</a:t>
                      </a:r>
                      <a:r>
                        <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2018</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年博士研究生创新基金“大规模天线系统天线选择技术研究”</a:t>
                      </a:r>
                      <a:endPar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pP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北京邮电大学博士研究生创新基金“大规模</a:t>
                      </a:r>
                      <a:r>
                        <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MIMO</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系统天线选择技术研究”</a:t>
                      </a:r>
                      <a:endPar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pP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国家科技重大专项项目“</a:t>
                      </a:r>
                      <a:r>
                        <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5G</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国际标准候选方案评估与验证”</a:t>
                      </a:r>
                      <a:endPar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pP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华为海思合作课题“终端侧</a:t>
                      </a:r>
                      <a:r>
                        <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MIMO</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增强与</a:t>
                      </a:r>
                      <a:r>
                        <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V2X</a:t>
                      </a: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自调度算法研究”</a:t>
                      </a:r>
                      <a:endParaRPr kumimoji="1" lang="en-US" altLang="zh-CN"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p>
                      <a:pPr marL="0" marR="0" lvl="0" indent="179705" algn="l" defTabSz="914400" rtl="0" eaLnBrk="1" fontAlgn="base" latinLnBrk="0" hangingPunct="1">
                        <a:lnSpc>
                          <a:spcPct val="100000"/>
                        </a:lnSpc>
                        <a:spcBef>
                          <a:spcPts val="0"/>
                        </a:spcBef>
                        <a:spcAft>
                          <a:spcPts val="0"/>
                        </a:spcAft>
                        <a:buClr>
                          <a:schemeClr val="hlink"/>
                        </a:buClr>
                        <a:buSzPct val="110000"/>
                        <a:buFont typeface="Wingdings" panose="05000000000000000000" pitchFamily="2" charset="2"/>
                        <a:buNone/>
                      </a:pPr>
                      <a:r>
                        <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rPr>
                        <a:t>军委科技委前沿创新项目“波点共振网络安全预编码技术研究”</a:t>
                      </a:r>
                      <a:endParaRPr kumimoji="1" lang="zh-CN" altLang="en-US" sz="1425" b="1" u="none" strike="noStrike" kern="1200" cap="none" normalizeH="0" baseline="0" dirty="0">
                        <a:ln>
                          <a:noFill/>
                        </a:ln>
                        <a:solidFill>
                          <a:srgbClr val="003366"/>
                        </a:solidFill>
                        <a:effectLst/>
                        <a:latin typeface="Times New Roman" panose="02020603050405020304" pitchFamily="18" charset="0"/>
                        <a:ea typeface="+mn-ea"/>
                        <a:cs typeface="Times New Roman" panose="02020603050405020304" pitchFamily="18" charset="0"/>
                      </a:endParaRPr>
                    </a:p>
                  </a:txBody>
                  <a:tcPr marL="68573" marR="68573" marT="34296" marB="34296" anchor="ctr" horzOverflow="overflow">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solidFill>
                      <a:schemeClr val="bg1"/>
                    </a:solidFill>
                  </a:tcPr>
                </a:tc>
              </a:tr>
            </a:tbl>
          </a:graphicData>
        </a:graphic>
      </p:graphicFrame>
      <p:sp>
        <p:nvSpPr>
          <p:cNvPr id="12" name="文本框 11"/>
          <p:cNvSpPr txBox="1"/>
          <p:nvPr/>
        </p:nvSpPr>
        <p:spPr>
          <a:xfrm>
            <a:off x="98374" y="1487910"/>
            <a:ext cx="8881572" cy="1938020"/>
          </a:xfrm>
          <a:prstGeom prst="rect">
            <a:avLst/>
          </a:prstGeom>
          <a:noFill/>
        </p:spPr>
        <p:txBody>
          <a:bodyPr wrap="square" rtlCol="0">
            <a:spAutoFit/>
          </a:bodyPr>
          <a:lstStyle/>
          <a:p>
            <a:pPr marL="457200" lvl="0" indent="-457200">
              <a:buFont typeface="+mj-lt"/>
              <a:buAutoNum type="arabicPeriod" startAt="7"/>
            </a:pPr>
            <a:r>
              <a:rPr lang="en-US" altLang="zh-CN" sz="1500" b="1" dirty="0">
                <a:latin typeface="Times New Roman" panose="02020603050405020304" pitchFamily="18" charset="0"/>
                <a:cs typeface="Times New Roman" panose="02020603050405020304" pitchFamily="18" charset="0"/>
              </a:rPr>
              <a:t>Chongjun Ouyang</a:t>
            </a:r>
            <a:r>
              <a:rPr lang="en-US" altLang="zh-CN" sz="1500" dirty="0">
                <a:latin typeface="Times New Roman" panose="02020603050405020304" pitchFamily="18" charset="0"/>
                <a:cs typeface="Times New Roman" panose="02020603050405020304" pitchFamily="18" charset="0"/>
              </a:rPr>
              <a:t>, Z. Ou, P. Yang, L. Zhang, X. Zhang, and H. Yang, “Secrecy performance of antenna-selection-aided MIMOME channels with BPSK/QPSK modulations,” in </a:t>
            </a:r>
            <a:r>
              <a:rPr lang="en-US" altLang="zh-CN" sz="1500" i="1" dirty="0">
                <a:latin typeface="Times New Roman" panose="02020603050405020304" pitchFamily="18" charset="0"/>
                <a:cs typeface="Times New Roman" panose="02020603050405020304" pitchFamily="18" charset="0"/>
              </a:rPr>
              <a:t>Proc. 2019 IEEE Int. Symp. Personal, Indoor and Mobile Radio Commun. (PIMRC’2019)</a:t>
            </a:r>
            <a:r>
              <a:rPr lang="en-US" altLang="zh-CN" sz="1500" dirty="0">
                <a:latin typeface="Times New Roman" panose="02020603050405020304" pitchFamily="18" charset="0"/>
                <a:cs typeface="Times New Roman" panose="02020603050405020304" pitchFamily="18" charset="0"/>
              </a:rPr>
              <a:t>, Istanbul, Turkey, Sep. 2019, pp. 1–6.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(EI,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列表会议</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（非高斯输入下</a:t>
            </a:r>
            <a:r>
              <a:rPr lang="en-US" altLang="zh-CN" sz="1500" b="1" dirty="0">
                <a:latin typeface="Times New Roman" panose="02020603050405020304" pitchFamily="18" charset="0"/>
                <a:ea typeface="黑体" panose="02010609060101010101" pitchFamily="49" charset="-122"/>
                <a:cs typeface="Times New Roman" panose="02020603050405020304" pitchFamily="18" charset="0"/>
              </a:rPr>
              <a:t>MIMO</a:t>
            </a:r>
            <a:r>
              <a:rPr lang="zh-CN" altLang="en-US" sz="1500" b="1" dirty="0">
                <a:latin typeface="Times New Roman" panose="02020603050405020304" pitchFamily="18" charset="0"/>
                <a:ea typeface="黑体" panose="02010609060101010101" pitchFamily="49" charset="-122"/>
                <a:cs typeface="Times New Roman" panose="02020603050405020304" pitchFamily="18" charset="0"/>
              </a:rPr>
              <a:t>窃听信道天线选择技术研究）</a:t>
            </a:r>
            <a:endParaRPr lang="en-US" altLang="zh-CN" sz="1500" b="1" dirty="0">
              <a:latin typeface="Times New Roman" panose="02020603050405020304" pitchFamily="18" charset="0"/>
              <a:ea typeface="黑体" panose="02010609060101010101" pitchFamily="49" charset="-122"/>
              <a:cs typeface="Times New Roman" panose="02020603050405020304" pitchFamily="18" charset="0"/>
            </a:endParaRPr>
          </a:p>
          <a:p>
            <a:pPr marL="457200" lvl="0" indent="-457200">
              <a:buFont typeface="+mj-lt"/>
              <a:buAutoNum type="arabicPeriod" startAt="7"/>
            </a:pPr>
            <a:r>
              <a:rPr lang="en-US" altLang="zh-CN" sz="1500" b="1" dirty="0">
                <a:latin typeface="Times New Roman" panose="02020603050405020304" pitchFamily="18" charset="0"/>
                <a:ea typeface="宋体" panose="02010600030101010101" pitchFamily="2" charset="-122"/>
                <a:cs typeface="Times New Roman" panose="02020603050405020304" pitchFamily="18" charset="0"/>
              </a:rPr>
              <a:t>Chongjun Ouyang</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Z. Ou, L. Zhang, and H. Yang, “Optimal transmit antenna selection algorithm in massive MIMOME channels,” in </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Proc. 2019 IEEE Wireless Commun. Networking Conf. (WCNC’2019)</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500"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Marrakech, Morocco, Apr. 2019, pp. 1–6. (EI, </a:t>
            </a:r>
            <a:r>
              <a:rPr lang="zh-CN" altLang="en-US" sz="1500" dirty="0">
                <a:latin typeface="Times New Roman" panose="02020603050405020304" pitchFamily="18" charset="0"/>
                <a:ea typeface="宋体" panose="02010600030101010101" pitchFamily="2" charset="-122"/>
                <a:cs typeface="Times New Roman" panose="02020603050405020304" pitchFamily="18" charset="0"/>
              </a:rPr>
              <a:t>列表会议</a:t>
            </a:r>
            <a:r>
              <a:rPr lang="en-US" altLang="zh-CN" sz="15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5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1500" b="1" dirty="0">
                <a:latin typeface="黑体" panose="02010609060101010101" pitchFamily="49" charset="-122"/>
                <a:ea typeface="黑体" panose="02010609060101010101" pitchFamily="49" charset="-122"/>
                <a:cs typeface="Times New Roman" panose="02020603050405020304" pitchFamily="18" charset="0"/>
              </a:rPr>
              <a:t>高斯输入下</a:t>
            </a:r>
            <a:r>
              <a:rPr lang="en-US" altLang="zh-CN" sz="1500" b="1" dirty="0">
                <a:latin typeface="Times New Roman" panose="02020603050405020304" pitchFamily="18" charset="0"/>
                <a:ea typeface="黑体" panose="02010609060101010101" pitchFamily="49" charset="-122"/>
                <a:cs typeface="Times New Roman" panose="02020603050405020304" pitchFamily="18" charset="0"/>
              </a:rPr>
              <a:t>Massive MIMO</a:t>
            </a:r>
            <a:r>
              <a:rPr lang="zh-CN" altLang="en-US" sz="1500" b="1" dirty="0">
                <a:latin typeface="黑体" panose="02010609060101010101" pitchFamily="49" charset="-122"/>
                <a:ea typeface="黑体" panose="02010609060101010101" pitchFamily="49" charset="-122"/>
                <a:cs typeface="Times New Roman" panose="02020603050405020304" pitchFamily="18" charset="0"/>
              </a:rPr>
              <a:t>下行链路天线选择技术研究</a:t>
            </a:r>
            <a:r>
              <a:rPr lang="en-US" altLang="zh-CN" sz="1500" b="1" dirty="0">
                <a:latin typeface="黑体" panose="02010609060101010101" pitchFamily="49" charset="-122"/>
                <a:ea typeface="黑体" panose="02010609060101010101" pitchFamily="49" charset="-122"/>
                <a:cs typeface="Times New Roman" panose="02020603050405020304" pitchFamily="18" charset="0"/>
              </a:rPr>
              <a:t>)</a:t>
            </a:r>
            <a:endParaRPr lang="en-US" altLang="zh-CN" sz="1500" b="1"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651272" y="876300"/>
            <a:ext cx="8235889"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科研学术</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grpSp>
        <p:nvGrpSpPr>
          <p:cNvPr id="23" name="组合 5"/>
          <p:cNvGrpSpPr/>
          <p:nvPr/>
        </p:nvGrpSpPr>
        <p:grpSpPr bwMode="auto">
          <a:xfrm>
            <a:off x="157163" y="951310"/>
            <a:ext cx="478631" cy="478631"/>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grpSp>
        <p:nvGrpSpPr>
          <p:cNvPr id="33" name="组合 32"/>
          <p:cNvGrpSpPr/>
          <p:nvPr/>
        </p:nvGrpSpPr>
        <p:grpSpPr>
          <a:xfrm>
            <a:off x="170254" y="1542988"/>
            <a:ext cx="5139717" cy="783590"/>
            <a:chOff x="2324651" y="5731276"/>
            <a:chExt cx="6876502" cy="1044787"/>
          </a:xfrm>
        </p:grpSpPr>
        <p:sp>
          <p:nvSpPr>
            <p:cNvPr id="34" name="文本框 33"/>
            <p:cNvSpPr txBox="1"/>
            <p:nvPr/>
          </p:nvSpPr>
          <p:spPr>
            <a:xfrm>
              <a:off x="2678187" y="6148063"/>
              <a:ext cx="6067418" cy="142240"/>
            </a:xfrm>
            <a:prstGeom prst="rect">
              <a:avLst/>
            </a:prstGeom>
            <a:noFill/>
            <a:ln w="28575">
              <a:solidFill>
                <a:srgbClr val="4B649F"/>
              </a:solidFill>
            </a:ln>
          </p:spPr>
          <p:txBody>
            <a:bodyPr wrap="square" rtlCol="0" anchor="ctr">
              <a:spAutoFit/>
            </a:bodyPr>
            <a:lstStyle/>
            <a:p>
              <a:pPr algn="ctr">
                <a:buClr>
                  <a:srgbClr val="00B0F0"/>
                </a:buClr>
              </a:pPr>
              <a:endParaRPr lang="zh-CN" altLang="en-US" sz="1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2324651" y="5903489"/>
              <a:ext cx="647276" cy="639529"/>
            </a:xfrm>
            <a:prstGeom prst="rect">
              <a:avLst/>
            </a:prstGeom>
            <a:solidFill>
              <a:srgbClr val="4B649F"/>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学术</a:t>
              </a:r>
              <a:endPar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文本框 35"/>
            <p:cNvSpPr txBox="1"/>
            <p:nvPr/>
          </p:nvSpPr>
          <p:spPr>
            <a:xfrm>
              <a:off x="3390294" y="5731276"/>
              <a:ext cx="5810859" cy="1044787"/>
            </a:xfrm>
            <a:prstGeom prst="rect">
              <a:avLst/>
            </a:prstGeom>
            <a:noFill/>
          </p:spPr>
          <p:txBody>
            <a:bodyPr wrap="square" rtlCol="0">
              <a:spAutoFit/>
            </a:bodyPr>
            <a:lstStyle/>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研究生如何造就优秀的学术论文</a:t>
              </a:r>
              <a:endParaRPr lang="en-US" altLang="zh-CN" sz="1500" b="1" kern="0" dirty="0">
                <a:solidFill>
                  <a:srgbClr val="000000"/>
                </a:solidFill>
                <a:latin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清华大学，高飞飞老师，</a:t>
              </a:r>
              <a:r>
                <a:rPr lang="en-US" altLang="zh-CN" sz="1500" b="1" dirty="0">
                  <a:latin typeface="微软雅黑" panose="020B0503020204020204" pitchFamily="34" charset="-122"/>
                  <a:ea typeface="微软雅黑" panose="020B0503020204020204" pitchFamily="34" charset="-122"/>
                </a:rPr>
                <a:t>B</a:t>
              </a:r>
              <a:r>
                <a:rPr lang="zh-CN" altLang="en-US" sz="1500" b="1" dirty="0">
                  <a:latin typeface="微软雅黑" panose="020B0503020204020204" pitchFamily="34" charset="-122"/>
                  <a:ea typeface="微软雅黑" panose="020B0503020204020204" pitchFamily="34" charset="-122"/>
                </a:rPr>
                <a:t>站直播回放</a:t>
              </a:r>
              <a:endParaRPr lang="en-US" altLang="zh-CN" sz="1500" b="1" dirty="0">
                <a:latin typeface="微软雅黑" panose="020B0503020204020204" pitchFamily="34" charset="-122"/>
                <a:ea typeface="微软雅黑" panose="020B0503020204020204" pitchFamily="34" charset="-122"/>
              </a:endParaRPr>
            </a:p>
            <a:p>
              <a:pPr marL="342900" indent="-342900">
                <a:buClr>
                  <a:srgbClr val="00B0F0"/>
                </a:buClr>
                <a:buFont typeface="Arial" panose="020B0604020202020204" pitchFamily="34" charset="0"/>
                <a:buChar char="•"/>
              </a:pPr>
              <a:r>
                <a:rPr lang="en-US" altLang="zh-CN" sz="1500" b="1" dirty="0">
                  <a:latin typeface="Times New Roman" panose="02020603050405020304" pitchFamily="18" charset="0"/>
                  <a:cs typeface="Times New Roman" panose="02020603050405020304" pitchFamily="18" charset="0"/>
                </a:rPr>
                <a:t>https://www.bilibili.com/video/av710395629</a:t>
              </a:r>
              <a:endParaRPr lang="en-US" altLang="zh-CN" sz="15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5188089" y="1530920"/>
            <a:ext cx="3864471" cy="2932832"/>
            <a:chOff x="6917452" y="898226"/>
            <a:chExt cx="5152628" cy="3910442"/>
          </a:xfrm>
        </p:grpSpPr>
        <p:pic>
          <p:nvPicPr>
            <p:cNvPr id="4" name="图片 3"/>
            <p:cNvPicPr>
              <a:picLocks noChangeAspect="1"/>
            </p:cNvPicPr>
            <p:nvPr/>
          </p:nvPicPr>
          <p:blipFill>
            <a:blip r:embed="rId2"/>
            <a:stretch>
              <a:fillRect/>
            </a:stretch>
          </p:blipFill>
          <p:spPr>
            <a:xfrm>
              <a:off x="6978296" y="998287"/>
              <a:ext cx="4987859" cy="3810381"/>
            </a:xfrm>
            <a:prstGeom prst="rect">
              <a:avLst/>
            </a:prstGeom>
          </p:spPr>
        </p:pic>
        <p:sp>
          <p:nvSpPr>
            <p:cNvPr id="29" name="矩形 28"/>
            <p:cNvSpPr/>
            <p:nvPr/>
          </p:nvSpPr>
          <p:spPr bwMode="auto">
            <a:xfrm>
              <a:off x="6917452" y="898226"/>
              <a:ext cx="5152628" cy="3910442"/>
            </a:xfrm>
            <a:prstGeom prst="rect">
              <a:avLst/>
            </a:prstGeom>
            <a:noFill/>
            <a:ln w="76200">
              <a:solidFill>
                <a:schemeClr val="accent1"/>
              </a:solidFill>
              <a:prstDash val="lgDashDot"/>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68580" tIns="34290" rIns="68580" bIns="34290" numCol="1" rtlCol="0" anchor="ctr" anchorCtr="0" compatLnSpc="1"/>
            <a:lstStyle/>
            <a:p>
              <a:pPr fontAlgn="auto">
                <a:spcBef>
                  <a:spcPts val="0"/>
                </a:spcBef>
                <a:spcAft>
                  <a:spcPts val="0"/>
                </a:spcAft>
                <a:defRPr/>
              </a:pPr>
              <a:endParaRPr lang="en-US" altLang="zh-CN" sz="1800" kern="0" dirty="0">
                <a:solidFill>
                  <a:schemeClr val="tx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116998" y="2347406"/>
            <a:ext cx="4965437" cy="1508090"/>
            <a:chOff x="155997" y="2062181"/>
            <a:chExt cx="6620583" cy="2010787"/>
          </a:xfrm>
        </p:grpSpPr>
        <p:sp>
          <p:nvSpPr>
            <p:cNvPr id="6" name="矩形 5"/>
            <p:cNvSpPr/>
            <p:nvPr/>
          </p:nvSpPr>
          <p:spPr>
            <a:xfrm>
              <a:off x="413886" y="2104468"/>
              <a:ext cx="6164306" cy="1968500"/>
            </a:xfrm>
            <a:prstGeom prst="rect">
              <a:avLst/>
            </a:prstGeom>
          </p:spPr>
          <p:txBody>
            <a:bodyPr wrap="square">
              <a:spAutoFit/>
            </a:bodyPr>
            <a:lstStyle/>
            <a:p>
              <a:pPr fontAlgn="auto">
                <a:spcBef>
                  <a:spcPts val="0"/>
                </a:spcBef>
                <a:spcAft>
                  <a:spcPts val="0"/>
                </a:spcAft>
                <a:defRPr/>
              </a:pPr>
              <a:r>
                <a:rPr lang="zh-CN" altLang="en-US" sz="1500" b="1" kern="0" dirty="0">
                  <a:solidFill>
                    <a:srgbClr val="C00000"/>
                  </a:solidFill>
                  <a:latin typeface="微软雅黑" panose="020B0503020204020204" pitchFamily="34" charset="-122"/>
                </a:rPr>
                <a:t>用三个</a:t>
              </a:r>
              <a:r>
                <a:rPr lang="en-US" altLang="zh-CN" sz="1500" b="1" kern="0" dirty="0">
                  <a:solidFill>
                    <a:srgbClr val="C00000"/>
                  </a:solidFill>
                  <a:latin typeface="微软雅黑" panose="020B0503020204020204" pitchFamily="34" charset="-122"/>
                </a:rPr>
                <a:t>List</a:t>
              </a:r>
              <a:r>
                <a:rPr lang="zh-CN" altLang="en-US" sz="1500" b="1" kern="0" dirty="0">
                  <a:solidFill>
                    <a:srgbClr val="C00000"/>
                  </a:solidFill>
                  <a:latin typeface="微软雅黑" panose="020B0503020204020204" pitchFamily="34" charset="-122"/>
                </a:rPr>
                <a:t>来辅助你的科研（清华大学，高飞飞）</a:t>
              </a:r>
              <a:endParaRPr lang="en-US" altLang="zh-CN" sz="15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en-US" altLang="zh-CN" sz="1500" kern="0" dirty="0">
                  <a:latin typeface="微软雅黑" panose="020B0503020204020204" pitchFamily="34" charset="-122"/>
                </a:rPr>
                <a:t>Math List: </a:t>
              </a:r>
              <a:r>
                <a:rPr lang="zh-CN" altLang="en-US" sz="1500" kern="0" dirty="0">
                  <a:latin typeface="微软雅黑" panose="020B0503020204020204" pitchFamily="34" charset="-122"/>
                </a:rPr>
                <a:t>记录平时阅读论文见到的好的数学工具</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en-US" altLang="zh-CN" sz="1500" kern="0" dirty="0">
                  <a:latin typeface="微软雅黑" panose="020B0503020204020204" pitchFamily="34" charset="-122"/>
                </a:rPr>
                <a:t>Idea List: </a:t>
              </a:r>
              <a:r>
                <a:rPr lang="zh-CN" altLang="en-US" sz="1500" kern="0" dirty="0">
                  <a:latin typeface="微软雅黑" panose="020B0503020204020204" pitchFamily="34" charset="-122"/>
                </a:rPr>
                <a:t>记录阅读论文的所思、所想、所得</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en-US" altLang="zh-CN" sz="1500" kern="0" dirty="0">
                  <a:latin typeface="微软雅黑" panose="020B0503020204020204" pitchFamily="34" charset="-122"/>
                </a:rPr>
                <a:t>English List: </a:t>
              </a:r>
              <a:r>
                <a:rPr lang="zh-CN" altLang="en-US" sz="1500" kern="0" dirty="0">
                  <a:latin typeface="微软雅黑" panose="020B0503020204020204" pitchFamily="34" charset="-122"/>
                </a:rPr>
                <a:t>记录阅读论文时见到的好的写作手法</a:t>
              </a:r>
              <a:endParaRPr lang="en-US" altLang="zh-CN" sz="1500" kern="0" dirty="0">
                <a:latin typeface="微软雅黑" panose="020B0503020204020204" pitchFamily="34" charset="-122"/>
              </a:endParaRPr>
            </a:p>
          </p:txBody>
        </p:sp>
        <p:sp>
          <p:nvSpPr>
            <p:cNvPr id="8" name="圆角矩形 7"/>
            <p:cNvSpPr/>
            <p:nvPr/>
          </p:nvSpPr>
          <p:spPr>
            <a:xfrm>
              <a:off x="155997" y="2062181"/>
              <a:ext cx="6620583" cy="139997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15" name="组合 14"/>
          <p:cNvGrpSpPr/>
          <p:nvPr/>
        </p:nvGrpSpPr>
        <p:grpSpPr>
          <a:xfrm>
            <a:off x="64555" y="3418554"/>
            <a:ext cx="4979651" cy="1388746"/>
            <a:chOff x="155997" y="3573743"/>
            <a:chExt cx="6639535" cy="1851661"/>
          </a:xfrm>
        </p:grpSpPr>
        <p:pic>
          <p:nvPicPr>
            <p:cNvPr id="70819" name="Picture 163" descr="Apple introduces new version of the most popular iPad starting at $329 -  Ap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97" y="3573743"/>
              <a:ext cx="3291842" cy="1851661"/>
            </a:xfrm>
            <a:prstGeom prst="rect">
              <a:avLst/>
            </a:prstGeom>
            <a:noFill/>
            <a:extLst>
              <a:ext uri="{909E8E84-426E-40DD-AFC4-6F175D3DCCD1}">
                <a14:hiddenFill xmlns:a14="http://schemas.microsoft.com/office/drawing/2010/main">
                  <a:solidFill>
                    <a:srgbClr val="FFFFFF"/>
                  </a:solidFill>
                </a14:hiddenFill>
              </a:ext>
            </a:extLst>
          </p:spPr>
        </p:pic>
        <p:pic>
          <p:nvPicPr>
            <p:cNvPr id="70821" name="Picture 165" descr="Product Review: GoodNotes | LitRea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360" y="3798278"/>
              <a:ext cx="2772172" cy="1472433"/>
            </a:xfrm>
            <a:prstGeom prst="rect">
              <a:avLst/>
            </a:prstGeom>
            <a:noFill/>
            <a:extLst>
              <a:ext uri="{909E8E84-426E-40DD-AFC4-6F175D3DCCD1}">
                <a14:hiddenFill xmlns:a14="http://schemas.microsoft.com/office/drawing/2010/main">
                  <a:solidFill>
                    <a:srgbClr val="FFFFFF"/>
                  </a:solidFill>
                </a14:hiddenFill>
              </a:ext>
            </a:extLst>
          </p:spPr>
        </p:pic>
        <p:sp>
          <p:nvSpPr>
            <p:cNvPr id="14" name="十字形 13"/>
            <p:cNvSpPr/>
            <p:nvPr/>
          </p:nvSpPr>
          <p:spPr>
            <a:xfrm>
              <a:off x="3551895" y="4284435"/>
              <a:ext cx="533664" cy="500118"/>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44" name="组合 43"/>
          <p:cNvGrpSpPr/>
          <p:nvPr/>
        </p:nvGrpSpPr>
        <p:grpSpPr>
          <a:xfrm>
            <a:off x="126409" y="4785350"/>
            <a:ext cx="4666123" cy="1049982"/>
            <a:chOff x="155997" y="2062181"/>
            <a:chExt cx="6174163" cy="1399976"/>
          </a:xfrm>
        </p:grpSpPr>
        <p:sp>
          <p:nvSpPr>
            <p:cNvPr id="45" name="矩形 44"/>
            <p:cNvSpPr/>
            <p:nvPr/>
          </p:nvSpPr>
          <p:spPr>
            <a:xfrm>
              <a:off x="165854" y="2106937"/>
              <a:ext cx="6164306" cy="1352973"/>
            </a:xfrm>
            <a:prstGeom prst="rect">
              <a:avLst/>
            </a:prstGeom>
          </p:spPr>
          <p:txBody>
            <a:bodyPr wrap="square">
              <a:spAutoFit/>
            </a:bodyPr>
            <a:lstStyle/>
            <a:p>
              <a:pPr fontAlgn="auto">
                <a:spcBef>
                  <a:spcPts val="0"/>
                </a:spcBef>
                <a:spcAft>
                  <a:spcPts val="0"/>
                </a:spcAft>
                <a:defRPr/>
              </a:pPr>
              <a:r>
                <a:rPr lang="zh-CN" altLang="en-US" sz="1500" b="1" kern="0" dirty="0">
                  <a:solidFill>
                    <a:srgbClr val="C00000"/>
                  </a:solidFill>
                  <a:latin typeface="微软雅黑" panose="020B0503020204020204" pitchFamily="34" charset="-122"/>
                </a:rPr>
                <a:t>个人经验：坚持就是胜利，越看越有成就感</a:t>
              </a:r>
              <a:endParaRPr lang="en-US" altLang="zh-CN" sz="15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尽量坚持每日精度</a:t>
              </a:r>
              <a:r>
                <a:rPr lang="en-US" altLang="zh-CN" sz="1500" kern="0" dirty="0">
                  <a:latin typeface="微软雅黑" panose="020B0503020204020204" pitchFamily="34" charset="-122"/>
                </a:rPr>
                <a:t>Trans</a:t>
              </a:r>
              <a:r>
                <a:rPr lang="zh-CN" altLang="en-US" sz="1500" kern="0" dirty="0">
                  <a:latin typeface="微软雅黑" panose="020B0503020204020204" pitchFamily="34" charset="-122"/>
                </a:rPr>
                <a:t>一篇或者</a:t>
              </a:r>
              <a:r>
                <a:rPr lang="en-US" altLang="zh-CN" sz="1500" kern="0" dirty="0">
                  <a:latin typeface="微软雅黑" panose="020B0503020204020204" pitchFamily="34" charset="-122"/>
                </a:rPr>
                <a:t>Letters</a:t>
              </a:r>
              <a:r>
                <a:rPr lang="zh-CN" altLang="en-US" sz="1500" kern="0" dirty="0">
                  <a:latin typeface="微软雅黑" panose="020B0503020204020204" pitchFamily="34" charset="-122"/>
                </a:rPr>
                <a:t>两篇</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保持记录，文章越看越多，周末抽空温习回顾</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自己研究方向的文章多读，别的方向的也不落下</a:t>
              </a:r>
              <a:endParaRPr lang="en-US" altLang="zh-CN" sz="1500" kern="0" dirty="0">
                <a:latin typeface="微软雅黑" panose="020B0503020204020204" pitchFamily="34" charset="-122"/>
              </a:endParaRPr>
            </a:p>
          </p:txBody>
        </p:sp>
        <p:sp>
          <p:nvSpPr>
            <p:cNvPr id="46" name="圆角矩形 45"/>
            <p:cNvSpPr/>
            <p:nvPr/>
          </p:nvSpPr>
          <p:spPr>
            <a:xfrm>
              <a:off x="155997" y="2062181"/>
              <a:ext cx="5850359" cy="139997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20" name="组合 19"/>
          <p:cNvGrpSpPr/>
          <p:nvPr/>
        </p:nvGrpSpPr>
        <p:grpSpPr>
          <a:xfrm>
            <a:off x="4699075" y="4743725"/>
            <a:ext cx="4275542" cy="934676"/>
            <a:chOff x="6598319" y="5237467"/>
            <a:chExt cx="5417142" cy="1140117"/>
          </a:xfrm>
        </p:grpSpPr>
        <p:pic>
          <p:nvPicPr>
            <p:cNvPr id="70827" name="Picture 171" descr="Researcher: 16,000 Academic Publications – Apps on Google Pl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0502" y="5237467"/>
              <a:ext cx="2334959" cy="1140117"/>
            </a:xfrm>
            <a:prstGeom prst="rect">
              <a:avLst/>
            </a:prstGeom>
            <a:noFill/>
            <a:extLst>
              <a:ext uri="{909E8E84-426E-40DD-AFC4-6F175D3DCCD1}">
                <a14:hiddenFill xmlns:a14="http://schemas.microsoft.com/office/drawing/2010/main">
                  <a:solidFill>
                    <a:srgbClr val="FFFFFF"/>
                  </a:solidFill>
                </a14:hiddenFill>
              </a:ext>
            </a:extLst>
          </p:spPr>
        </p:pic>
        <p:pic>
          <p:nvPicPr>
            <p:cNvPr id="70833" name="Picture 177" descr="Researchgate logo - Freshwater Research Cent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8319" y="5459953"/>
              <a:ext cx="2873906" cy="89410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651272" y="876300"/>
            <a:ext cx="8235889"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科研学术</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grpSp>
        <p:nvGrpSpPr>
          <p:cNvPr id="23" name="组合 5"/>
          <p:cNvGrpSpPr/>
          <p:nvPr/>
        </p:nvGrpSpPr>
        <p:grpSpPr bwMode="auto">
          <a:xfrm>
            <a:off x="157163" y="951310"/>
            <a:ext cx="478631" cy="478631"/>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grpSp>
        <p:nvGrpSpPr>
          <p:cNvPr id="33" name="组合 32"/>
          <p:cNvGrpSpPr/>
          <p:nvPr/>
        </p:nvGrpSpPr>
        <p:grpSpPr>
          <a:xfrm>
            <a:off x="170254" y="1518783"/>
            <a:ext cx="4081390" cy="783590"/>
            <a:chOff x="2324651" y="5731276"/>
            <a:chExt cx="5832576" cy="1044787"/>
          </a:xfrm>
        </p:grpSpPr>
        <p:sp>
          <p:nvSpPr>
            <p:cNvPr id="34" name="文本框 33"/>
            <p:cNvSpPr txBox="1"/>
            <p:nvPr/>
          </p:nvSpPr>
          <p:spPr>
            <a:xfrm>
              <a:off x="2678187" y="6004063"/>
              <a:ext cx="5479040" cy="142240"/>
            </a:xfrm>
            <a:prstGeom prst="rect">
              <a:avLst/>
            </a:prstGeom>
            <a:noFill/>
            <a:ln w="28575">
              <a:solidFill>
                <a:srgbClr val="4B649F"/>
              </a:solidFill>
            </a:ln>
          </p:spPr>
          <p:txBody>
            <a:bodyPr wrap="square" rtlCol="0" anchor="ctr">
              <a:spAutoFit/>
            </a:bodyPr>
            <a:lstStyle/>
            <a:p>
              <a:pPr algn="ctr">
                <a:buClr>
                  <a:srgbClr val="00B0F0"/>
                </a:buClr>
              </a:pPr>
              <a:endParaRPr lang="zh-CN" altLang="en-US" sz="1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2324651" y="5763639"/>
              <a:ext cx="647276" cy="639529"/>
            </a:xfrm>
            <a:prstGeom prst="rect">
              <a:avLst/>
            </a:prstGeom>
            <a:solidFill>
              <a:srgbClr val="4B649F"/>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论文</a:t>
              </a:r>
              <a:endPar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文本框 35"/>
            <p:cNvSpPr txBox="1"/>
            <p:nvPr/>
          </p:nvSpPr>
          <p:spPr>
            <a:xfrm>
              <a:off x="3390294" y="5731276"/>
              <a:ext cx="4398668" cy="1044787"/>
            </a:xfrm>
            <a:prstGeom prst="rect">
              <a:avLst/>
            </a:prstGeom>
            <a:noFill/>
          </p:spPr>
          <p:txBody>
            <a:bodyPr wrap="square" rtlCol="0">
              <a:spAutoFit/>
            </a:bodyPr>
            <a:lstStyle/>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如何查询、阅读、消化一篇论文</a:t>
              </a:r>
              <a:endParaRPr lang="en-US" altLang="zh-CN" sz="1500" b="1" kern="0" dirty="0">
                <a:solidFill>
                  <a:srgbClr val="000000"/>
                </a:solidFill>
                <a:latin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数学知识与专业知识</a:t>
              </a:r>
              <a:endParaRPr lang="en-US" altLang="zh-CN" sz="1500" b="1"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76655" y="2086939"/>
            <a:ext cx="4381041" cy="2622892"/>
            <a:chOff x="155997" y="2062181"/>
            <a:chExt cx="6725863" cy="2217623"/>
          </a:xfrm>
        </p:grpSpPr>
        <p:sp>
          <p:nvSpPr>
            <p:cNvPr id="6" name="矩形 5"/>
            <p:cNvSpPr/>
            <p:nvPr/>
          </p:nvSpPr>
          <p:spPr>
            <a:xfrm>
              <a:off x="333371" y="2104468"/>
              <a:ext cx="6548489" cy="155160"/>
            </a:xfrm>
            <a:prstGeom prst="rect">
              <a:avLst/>
            </a:prstGeom>
          </p:spPr>
          <p:txBody>
            <a:bodyPr wrap="square">
              <a:spAutoFit/>
            </a:bodyPr>
            <a:lstStyle/>
            <a:p>
              <a:pPr fontAlgn="auto">
                <a:spcBef>
                  <a:spcPts val="0"/>
                </a:spcBef>
                <a:spcAft>
                  <a:spcPts val="0"/>
                </a:spcAft>
                <a:defRPr/>
              </a:pPr>
              <a:r>
                <a:rPr lang="zh-CN" altLang="en-US" sz="100" b="1" kern="0" dirty="0">
                  <a:solidFill>
                    <a:srgbClr val="C00000"/>
                  </a:solidFill>
                  <a:latin typeface="微软雅黑" panose="020B0503020204020204" pitchFamily="34" charset="-122"/>
                </a:rPr>
                <a:t>如何查询论文</a:t>
              </a:r>
              <a:endParaRPr lang="en-US" altLang="zh-CN" sz="1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需要对某个东西入门，可以尝试阅读博士论文（</a:t>
              </a:r>
              <a:r>
                <a:rPr lang="en-US" altLang="zh-CN" sz="100" kern="0" dirty="0">
                  <a:latin typeface="Times New Roman" panose="02020603050405020304" pitchFamily="18" charset="0"/>
                  <a:cs typeface="Times New Roman" panose="02020603050405020304" pitchFamily="18" charset="0"/>
                </a:rPr>
                <a:t>CNKI</a:t>
              </a:r>
              <a:r>
                <a:rPr lang="zh-CN" altLang="en-US" sz="100" kern="0" dirty="0">
                  <a:latin typeface="Times New Roman" panose="02020603050405020304" pitchFamily="18" charset="0"/>
                  <a:cs typeface="Times New Roman" panose="02020603050405020304" pitchFamily="18" charset="0"/>
                </a:rPr>
                <a:t>，谷歌学术）</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利用</a:t>
              </a:r>
              <a:r>
                <a:rPr lang="en-US" altLang="zh-CN" sz="100" kern="0" dirty="0" err="1">
                  <a:latin typeface="Times New Roman" panose="02020603050405020304" pitchFamily="18" charset="0"/>
                  <a:cs typeface="Times New Roman" panose="02020603050405020304" pitchFamily="18" charset="0"/>
                </a:rPr>
                <a:t>ResearchGate</a:t>
              </a:r>
              <a:r>
                <a:rPr lang="zh-CN" altLang="en-US" sz="100" kern="0" dirty="0">
                  <a:latin typeface="Times New Roman" panose="02020603050405020304" pitchFamily="18" charset="0"/>
                  <a:cs typeface="Times New Roman" panose="02020603050405020304" pitchFamily="18" charset="0"/>
                </a:rPr>
                <a:t>、</a:t>
              </a:r>
              <a:r>
                <a:rPr lang="en-US" altLang="zh-CN" sz="100" kern="0" dirty="0">
                  <a:latin typeface="Times New Roman" panose="02020603050405020304" pitchFamily="18" charset="0"/>
                  <a:cs typeface="Times New Roman" panose="02020603050405020304" pitchFamily="18" charset="0"/>
                </a:rPr>
                <a:t>Researcher</a:t>
              </a:r>
              <a:r>
                <a:rPr lang="zh-CN" altLang="en-US" sz="100" kern="0" dirty="0">
                  <a:latin typeface="Times New Roman" panose="02020603050405020304" pitchFamily="18" charset="0"/>
                  <a:cs typeface="Times New Roman" panose="02020603050405020304" pitchFamily="18" charset="0"/>
                </a:rPr>
                <a:t>等软件或个人主页获取学术动态（了解最近自己的研究方向出了什么文章、刊在什么期刊上）</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哪些刊物的论文值得一看，</a:t>
              </a:r>
              <a:r>
                <a:rPr lang="en-US" altLang="zh-CN" sz="100" kern="0" dirty="0">
                  <a:latin typeface="Times New Roman" panose="02020603050405020304" pitchFamily="18" charset="0"/>
                  <a:cs typeface="Times New Roman" panose="02020603050405020304" pitchFamily="18" charset="0"/>
                </a:rPr>
                <a:t>TIT, TSP, TWC, TCOM, TVT, JSAC, JIOT, CL, WCL, SPL</a:t>
              </a:r>
              <a:r>
                <a:rPr lang="zh-CN" altLang="en-US" sz="100" kern="0" dirty="0">
                  <a:latin typeface="Times New Roman" panose="02020603050405020304" pitchFamily="18" charset="0"/>
                  <a:cs typeface="Times New Roman" panose="02020603050405020304" pitchFamily="18" charset="0"/>
                </a:rPr>
                <a:t>等</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多阅读经典，比如几大学会与期刊的年度最佳论文，十几年前的</a:t>
              </a:r>
              <a:r>
                <a:rPr lang="en-US" altLang="zh-CN" sz="100" kern="0" dirty="0">
                  <a:latin typeface="Times New Roman" panose="02020603050405020304" pitchFamily="18" charset="0"/>
                  <a:cs typeface="Times New Roman" panose="02020603050405020304" pitchFamily="18" charset="0"/>
                </a:rPr>
                <a:t>Trans</a:t>
              </a:r>
              <a:r>
                <a:rPr lang="zh-CN" altLang="en-US" sz="100" kern="0" dirty="0">
                  <a:latin typeface="Times New Roman" panose="02020603050405020304" pitchFamily="18" charset="0"/>
                  <a:cs typeface="Times New Roman" panose="02020603050405020304" pitchFamily="18" charset="0"/>
                </a:rPr>
                <a:t>（引用量高的文章）</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了解学术谱系，明白国内外哪些课题组最擅长做什么，可以让自己找文章与看文章更有方向</a:t>
              </a:r>
              <a:endParaRPr lang="en-US" altLang="zh-CN" sz="100" kern="0" dirty="0">
                <a:latin typeface="Times New Roman" panose="02020603050405020304" pitchFamily="18" charset="0"/>
                <a:cs typeface="Times New Roman" panose="02020603050405020304" pitchFamily="18" charset="0"/>
              </a:endParaRPr>
            </a:p>
          </p:txBody>
        </p:sp>
        <p:sp>
          <p:nvSpPr>
            <p:cNvPr id="8" name="圆角矩形 7"/>
            <p:cNvSpPr/>
            <p:nvPr/>
          </p:nvSpPr>
          <p:spPr>
            <a:xfrm>
              <a:off x="155997" y="2062181"/>
              <a:ext cx="6620583" cy="2217623"/>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31" name="组合 30"/>
          <p:cNvGrpSpPr/>
          <p:nvPr/>
        </p:nvGrpSpPr>
        <p:grpSpPr>
          <a:xfrm>
            <a:off x="54409" y="4771153"/>
            <a:ext cx="5496537" cy="1080900"/>
            <a:chOff x="155997" y="2090722"/>
            <a:chExt cx="6725863" cy="1227560"/>
          </a:xfrm>
        </p:grpSpPr>
        <p:sp>
          <p:nvSpPr>
            <p:cNvPr id="32" name="矩形 31"/>
            <p:cNvSpPr/>
            <p:nvPr/>
          </p:nvSpPr>
          <p:spPr>
            <a:xfrm>
              <a:off x="333371" y="2090722"/>
              <a:ext cx="6548489" cy="173078"/>
            </a:xfrm>
            <a:prstGeom prst="rect">
              <a:avLst/>
            </a:prstGeom>
          </p:spPr>
          <p:txBody>
            <a:bodyPr wrap="square">
              <a:spAutoFit/>
            </a:bodyPr>
            <a:lstStyle/>
            <a:p>
              <a:pPr fontAlgn="auto">
                <a:spcBef>
                  <a:spcPts val="0"/>
                </a:spcBef>
                <a:spcAft>
                  <a:spcPts val="0"/>
                </a:spcAft>
                <a:defRPr/>
              </a:pPr>
              <a:r>
                <a:rPr lang="zh-CN" altLang="en-US" sz="100" b="1" kern="0" dirty="0">
                  <a:solidFill>
                    <a:srgbClr val="C00000"/>
                  </a:solidFill>
                  <a:latin typeface="微软雅黑" panose="020B0503020204020204" pitchFamily="34" charset="-122"/>
                </a:rPr>
                <a:t>如何阅读与消化论文</a:t>
              </a:r>
              <a:endParaRPr lang="en-US" altLang="zh-CN" sz="1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知识面越广，读的越透彻</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经典文献或者精读文献尽量从头到尾看，看的时候多对照，就会发现大家都用哪些方法、都做哪些假设</a:t>
              </a:r>
              <a:endParaRPr lang="en-US" altLang="zh-CN" sz="1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00" kern="0" dirty="0">
                  <a:latin typeface="Times New Roman" panose="02020603050405020304" pitchFamily="18" charset="0"/>
                  <a:cs typeface="Times New Roman" panose="02020603050405020304" pitchFamily="18" charset="0"/>
                </a:rPr>
                <a:t>有些论文自己可以尝试复现，复现过程又会发现许多新的问题</a:t>
              </a:r>
              <a:endParaRPr lang="en-US" altLang="zh-CN" sz="100" kern="0" dirty="0">
                <a:latin typeface="Times New Roman" panose="02020603050405020304" pitchFamily="18" charset="0"/>
                <a:cs typeface="Times New Roman" panose="02020603050405020304" pitchFamily="18" charset="0"/>
              </a:endParaRPr>
            </a:p>
          </p:txBody>
        </p:sp>
        <p:sp>
          <p:nvSpPr>
            <p:cNvPr id="37" name="圆角矩形 36"/>
            <p:cNvSpPr/>
            <p:nvPr/>
          </p:nvSpPr>
          <p:spPr>
            <a:xfrm>
              <a:off x="155997" y="2113762"/>
              <a:ext cx="6620583" cy="1204520"/>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38" name="组合 37"/>
          <p:cNvGrpSpPr/>
          <p:nvPr/>
        </p:nvGrpSpPr>
        <p:grpSpPr>
          <a:xfrm>
            <a:off x="4522244" y="1522887"/>
            <a:ext cx="4597551" cy="2384158"/>
            <a:chOff x="155997" y="2062181"/>
            <a:chExt cx="6690638" cy="2217623"/>
          </a:xfrm>
        </p:grpSpPr>
        <p:sp>
          <p:nvSpPr>
            <p:cNvPr id="39" name="矩形 38"/>
            <p:cNvSpPr/>
            <p:nvPr/>
          </p:nvSpPr>
          <p:spPr>
            <a:xfrm>
              <a:off x="298146" y="2104468"/>
              <a:ext cx="6548489" cy="170696"/>
            </a:xfrm>
            <a:prstGeom prst="rect">
              <a:avLst/>
            </a:prstGeom>
          </p:spPr>
          <p:txBody>
            <a:bodyPr wrap="square">
              <a:spAutoFit/>
            </a:bodyPr>
            <a:lstStyle/>
            <a:p>
              <a:pPr fontAlgn="auto">
                <a:spcBef>
                  <a:spcPts val="0"/>
                </a:spcBef>
                <a:spcAft>
                  <a:spcPts val="0"/>
                </a:spcAft>
                <a:defRPr/>
              </a:pPr>
              <a:r>
                <a:rPr lang="zh-CN" altLang="en-US" sz="100" b="1" kern="0" dirty="0">
                  <a:solidFill>
                    <a:srgbClr val="4B649F"/>
                  </a:solidFill>
                  <a:latin typeface="微软雅黑" panose="020B0503020204020204" pitchFamily="34" charset="-122"/>
                </a:rPr>
                <a:t>数学知识的学习</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数学知识越多越好（看书</a:t>
              </a:r>
              <a:r>
                <a:rPr lang="en-US" altLang="zh-CN" sz="100" b="1" kern="0" dirty="0">
                  <a:solidFill>
                    <a:srgbClr val="4B649F"/>
                  </a:solidFill>
                  <a:latin typeface="微软雅黑" panose="020B0503020204020204" pitchFamily="34" charset="-122"/>
                </a:rPr>
                <a:t>/</a:t>
              </a:r>
              <a:r>
                <a:rPr lang="zh-CN" altLang="en-US" sz="100" b="1" kern="0" dirty="0">
                  <a:solidFill>
                    <a:srgbClr val="4B649F"/>
                  </a:solidFill>
                  <a:latin typeface="微软雅黑" panose="020B0503020204020204" pitchFamily="34" charset="-122"/>
                </a:rPr>
                <a:t>论文、网课、视频教程）</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需要多了解一些：优化中涉及的几大常用方法（老文献、祁忠勇老师的凸优化教材、</a:t>
              </a:r>
              <a:r>
                <a:rPr lang="en-US" altLang="zh-CN" sz="100" b="1" kern="0" dirty="0">
                  <a:solidFill>
                    <a:srgbClr val="4B649F"/>
                  </a:solidFill>
                  <a:latin typeface="微软雅黑" panose="020B0503020204020204" pitchFamily="34" charset="-122"/>
                </a:rPr>
                <a:t>CVX</a:t>
              </a:r>
              <a:r>
                <a:rPr lang="zh-CN" altLang="en-US" sz="100" b="1" kern="0" dirty="0">
                  <a:solidFill>
                    <a:srgbClr val="4B649F"/>
                  </a:solidFill>
                  <a:latin typeface="微软雅黑" panose="020B0503020204020204" pitchFamily="34" charset="-122"/>
                </a:rPr>
                <a:t>的基本使用）、一些矩阵论的相关知识（张贤达，矩阵分析与应用）、概率论与随机过程、机器学习的基本算法</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具体到某一方向：随机几何、随机矩阵论、博弈论、随机优化、统计力学、流形优化。</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边学边做，边做边学，多写代码，理论与实践相结合。</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明确一些经典问题的通用解法（</a:t>
              </a:r>
              <a:r>
                <a:rPr lang="en-US" altLang="zh-CN" sz="100" b="1" kern="0" dirty="0">
                  <a:solidFill>
                    <a:srgbClr val="4B649F"/>
                  </a:solidFill>
                  <a:latin typeface="微软雅黑" panose="020B0503020204020204" pitchFamily="34" charset="-122"/>
                </a:rPr>
                <a:t>Max-Min</a:t>
              </a:r>
              <a:r>
                <a:rPr lang="zh-CN" altLang="en-US" sz="100" b="1" kern="0" dirty="0">
                  <a:solidFill>
                    <a:srgbClr val="4B649F"/>
                  </a:solidFill>
                  <a:latin typeface="微软雅黑" panose="020B0503020204020204" pitchFamily="34" charset="-122"/>
                </a:rPr>
                <a:t>、分式优化概率约束、鲁棒性设计、</a:t>
              </a:r>
              <a:r>
                <a:rPr lang="en-US" altLang="zh-CN" sz="100" b="1" kern="0" dirty="0">
                  <a:solidFill>
                    <a:srgbClr val="4B649F"/>
                  </a:solidFill>
                  <a:latin typeface="微软雅黑" panose="020B0503020204020204" pitchFamily="34" charset="-122"/>
                </a:rPr>
                <a:t>rank=1</a:t>
              </a:r>
              <a:r>
                <a:rPr lang="zh-CN" altLang="en-US" sz="100" b="1" kern="0" dirty="0">
                  <a:solidFill>
                    <a:srgbClr val="4B649F"/>
                  </a:solidFill>
                  <a:latin typeface="微软雅黑" panose="020B0503020204020204" pitchFamily="34" charset="-122"/>
                </a:rPr>
                <a:t>问题）</a:t>
              </a:r>
              <a:endParaRPr lang="en-US" altLang="zh-CN" sz="100" b="1" kern="0" dirty="0">
                <a:solidFill>
                  <a:srgbClr val="4B649F"/>
                </a:solidFill>
                <a:latin typeface="微软雅黑" panose="020B0503020204020204" pitchFamily="34" charset="-122"/>
              </a:endParaRPr>
            </a:p>
          </p:txBody>
        </p:sp>
        <p:sp>
          <p:nvSpPr>
            <p:cNvPr id="40" name="圆角矩形 39"/>
            <p:cNvSpPr/>
            <p:nvPr/>
          </p:nvSpPr>
          <p:spPr>
            <a:xfrm>
              <a:off x="155997" y="2062181"/>
              <a:ext cx="6620583" cy="2217623"/>
            </a:xfrm>
            <a:prstGeom prst="round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41" name="组合 40"/>
          <p:cNvGrpSpPr/>
          <p:nvPr/>
        </p:nvGrpSpPr>
        <p:grpSpPr>
          <a:xfrm>
            <a:off x="5550945" y="4089667"/>
            <a:ext cx="3568849" cy="1763132"/>
            <a:chOff x="155997" y="2062181"/>
            <a:chExt cx="6690638" cy="2217623"/>
          </a:xfrm>
        </p:grpSpPr>
        <p:sp>
          <p:nvSpPr>
            <p:cNvPr id="42" name="矩形 41"/>
            <p:cNvSpPr/>
            <p:nvPr/>
          </p:nvSpPr>
          <p:spPr>
            <a:xfrm>
              <a:off x="298146" y="2104468"/>
              <a:ext cx="6548489" cy="191685"/>
            </a:xfrm>
            <a:prstGeom prst="rect">
              <a:avLst/>
            </a:prstGeom>
          </p:spPr>
          <p:txBody>
            <a:bodyPr wrap="square">
              <a:spAutoFit/>
            </a:bodyPr>
            <a:lstStyle/>
            <a:p>
              <a:pPr fontAlgn="auto">
                <a:spcBef>
                  <a:spcPts val="0"/>
                </a:spcBef>
                <a:spcAft>
                  <a:spcPts val="0"/>
                </a:spcAft>
                <a:defRPr/>
              </a:pPr>
              <a:r>
                <a:rPr lang="zh-CN" altLang="en-US" sz="100" b="1" kern="0" dirty="0">
                  <a:solidFill>
                    <a:srgbClr val="4B649F"/>
                  </a:solidFill>
                  <a:latin typeface="微软雅黑" panose="020B0503020204020204" pitchFamily="34" charset="-122"/>
                </a:rPr>
                <a:t>通信专业知识的学习</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明确一些通信的基本场景的建模方式与基本假设、宽带场景</a:t>
              </a:r>
              <a:r>
                <a:rPr lang="en-US" altLang="zh-CN" sz="100" b="1" kern="0" dirty="0">
                  <a:solidFill>
                    <a:srgbClr val="4B649F"/>
                  </a:solidFill>
                  <a:latin typeface="微软雅黑" panose="020B0503020204020204" pitchFamily="34" charset="-122"/>
                </a:rPr>
                <a:t>/</a:t>
              </a:r>
              <a:r>
                <a:rPr lang="zh-CN" altLang="en-US" sz="100" b="1" kern="0" dirty="0">
                  <a:solidFill>
                    <a:srgbClr val="4B649F"/>
                  </a:solidFill>
                  <a:latin typeface="微软雅黑" panose="020B0503020204020204" pitchFamily="34" charset="-122"/>
                </a:rPr>
                <a:t>窄带场景</a:t>
              </a:r>
              <a:r>
                <a:rPr lang="en-US" altLang="zh-CN" sz="100" b="1" kern="0" dirty="0">
                  <a:solidFill>
                    <a:srgbClr val="4B649F"/>
                  </a:solidFill>
                  <a:latin typeface="微软雅黑" panose="020B0503020204020204" pitchFamily="34" charset="-122"/>
                </a:rPr>
                <a:t>/MIMO-OFDM/</a:t>
              </a:r>
              <a:r>
                <a:rPr lang="zh-CN" altLang="en-US" sz="100" b="1" kern="0" dirty="0">
                  <a:solidFill>
                    <a:srgbClr val="4B649F"/>
                  </a:solidFill>
                  <a:latin typeface="微软雅黑" panose="020B0503020204020204" pitchFamily="34" charset="-122"/>
                </a:rPr>
                <a:t>多用户场景</a:t>
              </a:r>
              <a:r>
                <a:rPr lang="en-US" altLang="zh-CN" sz="100" b="1" kern="0" dirty="0">
                  <a:solidFill>
                    <a:srgbClr val="4B649F"/>
                  </a:solidFill>
                  <a:latin typeface="微软雅黑" panose="020B0503020204020204" pitchFamily="34" charset="-122"/>
                </a:rPr>
                <a:t>/TDD/FDD/</a:t>
              </a:r>
              <a:r>
                <a:rPr lang="zh-CN" altLang="en-US" sz="100" b="1" kern="0" dirty="0">
                  <a:solidFill>
                    <a:srgbClr val="4B649F"/>
                  </a:solidFill>
                  <a:latin typeface="微软雅黑" panose="020B0503020204020204" pitchFamily="34" charset="-122"/>
                </a:rPr>
                <a:t>全双工</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明确一些通信的基本知识，比如：信道估计、信道编码、</a:t>
              </a:r>
              <a:r>
                <a:rPr lang="en-US" altLang="zh-CN" sz="100" b="1" kern="0" dirty="0">
                  <a:solidFill>
                    <a:srgbClr val="4B649F"/>
                  </a:solidFill>
                  <a:latin typeface="微软雅黑" panose="020B0503020204020204" pitchFamily="34" charset="-122"/>
                </a:rPr>
                <a:t>Precoding</a:t>
              </a:r>
              <a:r>
                <a:rPr lang="zh-CN" altLang="en-US" sz="100" b="1" kern="0" dirty="0">
                  <a:solidFill>
                    <a:srgbClr val="4B649F"/>
                  </a:solidFill>
                  <a:latin typeface="微软雅黑" panose="020B0503020204020204" pitchFamily="34" charset="-122"/>
                </a:rPr>
                <a:t>，云雾霾计算</a:t>
              </a:r>
              <a:endParaRPr lang="en-US" altLang="zh-CN" sz="100" b="1" kern="0" dirty="0">
                <a:solidFill>
                  <a:srgbClr val="4B649F"/>
                </a:solidFill>
                <a:latin typeface="微软雅黑" panose="020B0503020204020204" pitchFamily="34" charset="-122"/>
              </a:endParaRPr>
            </a:p>
            <a:p>
              <a:pPr marL="285750" indent="-285750" fontAlgn="auto">
                <a:spcBef>
                  <a:spcPts val="0"/>
                </a:spcBef>
                <a:spcAft>
                  <a:spcPts val="0"/>
                </a:spcAft>
                <a:buFont typeface="Wingdings" panose="05000000000000000000" pitchFamily="2" charset="2"/>
                <a:buChar char="p"/>
                <a:defRPr/>
              </a:pPr>
              <a:r>
                <a:rPr lang="zh-CN" altLang="en-US" sz="100" b="1" kern="0" dirty="0">
                  <a:solidFill>
                    <a:srgbClr val="4B649F"/>
                  </a:solidFill>
                  <a:latin typeface="微软雅黑" panose="020B0503020204020204" pitchFamily="34" charset="-122"/>
                </a:rPr>
                <a:t>针对研究方向多读经典：书、开创性的论文、综述</a:t>
              </a:r>
              <a:endParaRPr lang="en-US" altLang="zh-CN" sz="100" b="1" kern="0" dirty="0">
                <a:solidFill>
                  <a:srgbClr val="4B649F"/>
                </a:solidFill>
                <a:latin typeface="微软雅黑" panose="020B0503020204020204" pitchFamily="34" charset="-122"/>
              </a:endParaRPr>
            </a:p>
          </p:txBody>
        </p:sp>
        <p:sp>
          <p:nvSpPr>
            <p:cNvPr id="43" name="圆角矩形 42"/>
            <p:cNvSpPr/>
            <p:nvPr/>
          </p:nvSpPr>
          <p:spPr>
            <a:xfrm>
              <a:off x="155997" y="2062181"/>
              <a:ext cx="6620583" cy="2217623"/>
            </a:xfrm>
            <a:prstGeom prst="round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pic>
        <p:nvPicPr>
          <p:cNvPr id="78850" name="Picture 2" descr="Free Birthday Cake Cartoon, Download Free Clip Art, Free Clip Art on  Clipart Library"/>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22244" y="3903299"/>
            <a:ext cx="892520" cy="871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651272" y="876300"/>
            <a:ext cx="8235889"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科研学术</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grpSp>
        <p:nvGrpSpPr>
          <p:cNvPr id="23" name="组合 5"/>
          <p:cNvGrpSpPr/>
          <p:nvPr/>
        </p:nvGrpSpPr>
        <p:grpSpPr bwMode="auto">
          <a:xfrm>
            <a:off x="157163" y="951310"/>
            <a:ext cx="478631" cy="478631"/>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grpSp>
        <p:nvGrpSpPr>
          <p:cNvPr id="33" name="组合 32"/>
          <p:cNvGrpSpPr/>
          <p:nvPr/>
        </p:nvGrpSpPr>
        <p:grpSpPr>
          <a:xfrm>
            <a:off x="170254" y="1542988"/>
            <a:ext cx="5139717" cy="553085"/>
            <a:chOff x="2324651" y="5731276"/>
            <a:chExt cx="6876502" cy="737447"/>
          </a:xfrm>
        </p:grpSpPr>
        <p:sp>
          <p:nvSpPr>
            <p:cNvPr id="34" name="文本框 33"/>
            <p:cNvSpPr txBox="1"/>
            <p:nvPr/>
          </p:nvSpPr>
          <p:spPr>
            <a:xfrm>
              <a:off x="2678187" y="6004063"/>
              <a:ext cx="5093441" cy="142240"/>
            </a:xfrm>
            <a:prstGeom prst="rect">
              <a:avLst/>
            </a:prstGeom>
            <a:noFill/>
            <a:ln w="28575">
              <a:solidFill>
                <a:srgbClr val="4B649F"/>
              </a:solidFill>
            </a:ln>
          </p:spPr>
          <p:txBody>
            <a:bodyPr wrap="square" rtlCol="0" anchor="ctr">
              <a:spAutoFit/>
            </a:bodyPr>
            <a:lstStyle/>
            <a:p>
              <a:pPr algn="ctr">
                <a:buClr>
                  <a:srgbClr val="00B0F0"/>
                </a:buClr>
              </a:pPr>
              <a:endParaRPr lang="zh-CN" altLang="en-US" sz="1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2324651" y="5752881"/>
              <a:ext cx="647276" cy="639529"/>
            </a:xfrm>
            <a:prstGeom prst="rect">
              <a:avLst/>
            </a:prstGeom>
            <a:solidFill>
              <a:srgbClr val="4B649F"/>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投稿</a:t>
              </a:r>
              <a:endPar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文本框 35"/>
            <p:cNvSpPr txBox="1"/>
            <p:nvPr/>
          </p:nvSpPr>
          <p:spPr>
            <a:xfrm>
              <a:off x="3390294" y="5731276"/>
              <a:ext cx="5810859" cy="737447"/>
            </a:xfrm>
            <a:prstGeom prst="rect">
              <a:avLst/>
            </a:prstGeom>
            <a:noFill/>
          </p:spPr>
          <p:txBody>
            <a:bodyPr wrap="square" rtlCol="0">
              <a:spAutoFit/>
            </a:bodyPr>
            <a:lstStyle/>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找个合适的期刊</a:t>
              </a:r>
              <a:r>
                <a:rPr lang="en-US" altLang="zh-CN" sz="1500" b="1" dirty="0">
                  <a:latin typeface="微软雅黑" panose="020B0503020204020204" pitchFamily="34" charset="-122"/>
                </a:rPr>
                <a:t>/</a:t>
              </a:r>
              <a:r>
                <a:rPr lang="zh-CN" altLang="en-US" sz="1500" b="1" dirty="0">
                  <a:latin typeface="微软雅黑" panose="020B0503020204020204" pitchFamily="34" charset="-122"/>
                </a:rPr>
                <a:t>会议投稿</a:t>
              </a:r>
              <a:endParaRPr lang="en-US" altLang="zh-CN" sz="1500" b="1" kern="0" dirty="0">
                <a:solidFill>
                  <a:srgbClr val="000000"/>
                </a:solidFill>
                <a:latin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ea typeface="微软雅黑" panose="020B0503020204020204" pitchFamily="34" charset="-122"/>
                </a:rPr>
                <a:t>适当抓住特刊的机会</a:t>
              </a:r>
              <a:endParaRPr lang="en-US" altLang="zh-CN" sz="1500" b="1"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81044" y="2193696"/>
            <a:ext cx="4965437" cy="4057683"/>
            <a:chOff x="155997" y="2062181"/>
            <a:chExt cx="6620583" cy="1575712"/>
          </a:xfrm>
        </p:grpSpPr>
        <p:sp>
          <p:nvSpPr>
            <p:cNvPr id="6" name="矩形 5"/>
            <p:cNvSpPr/>
            <p:nvPr/>
          </p:nvSpPr>
          <p:spPr>
            <a:xfrm>
              <a:off x="413885" y="2078715"/>
              <a:ext cx="6255385" cy="1559178"/>
            </a:xfrm>
            <a:prstGeom prst="rect">
              <a:avLst/>
            </a:prstGeom>
          </p:spPr>
          <p:txBody>
            <a:bodyPr wrap="square">
              <a:spAutoFit/>
            </a:bodyPr>
            <a:lstStyle/>
            <a:p>
              <a:pPr fontAlgn="auto">
                <a:spcBef>
                  <a:spcPts val="0"/>
                </a:spcBef>
                <a:spcAft>
                  <a:spcPts val="0"/>
                </a:spcAft>
                <a:defRPr/>
              </a:pPr>
              <a:r>
                <a:rPr lang="zh-CN" altLang="en-US" sz="1500" b="1" kern="0" dirty="0">
                  <a:solidFill>
                    <a:srgbClr val="C00000"/>
                  </a:solidFill>
                  <a:latin typeface="微软雅黑" panose="020B0503020204020204" pitchFamily="34" charset="-122"/>
                </a:rPr>
                <a:t>论文的投稿</a:t>
              </a:r>
              <a:endParaRPr lang="en-US" altLang="zh-CN" sz="15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国际通信界公认三大主流期刊：</a:t>
              </a:r>
              <a:r>
                <a:rPr lang="en-US" altLang="zh-CN" sz="1500" kern="0" dirty="0">
                  <a:latin typeface="Times New Roman" panose="02020603050405020304" pitchFamily="18" charset="0"/>
                  <a:cs typeface="Times New Roman" panose="02020603050405020304" pitchFamily="18" charset="0"/>
                </a:rPr>
                <a:t>TWC/TCOM/JSAC</a:t>
              </a:r>
              <a:endParaRPr lang="en-US" altLang="zh-CN" sz="1500" kern="0" dirty="0">
                <a:latin typeface="Times New Roman" panose="02020603050405020304" pitchFamily="18" charset="0"/>
                <a:cs typeface="Times New Roman" panose="02020603050405020304" pitchFamily="18" charset="0"/>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不要浪费自己的工作与想法：最满意的投</a:t>
              </a:r>
              <a:r>
                <a:rPr lang="en-US" altLang="zh-CN" sz="1500" kern="0" dirty="0">
                  <a:latin typeface="Times New Roman" panose="02020603050405020304" pitchFamily="18" charset="0"/>
                  <a:cs typeface="Times New Roman" panose="02020603050405020304" pitchFamily="18" charset="0"/>
                </a:rPr>
                <a:t>Trans</a:t>
              </a:r>
              <a:r>
                <a:rPr lang="zh-CN" altLang="en-US" sz="1500" kern="0" dirty="0">
                  <a:latin typeface="微软雅黑" panose="020B0503020204020204" pitchFamily="34" charset="-122"/>
                </a:rPr>
                <a:t>，工作量不足考虑</a:t>
              </a:r>
              <a:r>
                <a:rPr lang="en-US" altLang="zh-CN" sz="1500" kern="0" dirty="0">
                  <a:latin typeface="Times New Roman" panose="02020603050405020304" pitchFamily="18" charset="0"/>
                  <a:cs typeface="Times New Roman" panose="02020603050405020304" pitchFamily="18" charset="0"/>
                </a:rPr>
                <a:t>Letters</a:t>
              </a:r>
              <a:r>
                <a:rPr lang="zh-CN" altLang="en-US" sz="1500" kern="0" dirty="0">
                  <a:latin typeface="微软雅黑" panose="020B0503020204020204" pitchFamily="34" charset="-122"/>
                </a:rPr>
                <a:t>，创新性不够还可以考虑列表会议，但投稿之前一定要自己能说服自己</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写完的文章一定要投出去，放在审稿人手里好过放在自己手里。初稿必须一气呵成写完，修改十遍</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论文不停，保证自己的产出，不浪费时间的最好办法就是多让自己手头有几篇文章在写或在审稿</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en-US" altLang="zh-CN" sz="1500" kern="0" dirty="0">
                  <a:latin typeface="Times New Roman" panose="02020603050405020304" pitchFamily="18" charset="0"/>
                  <a:cs typeface="Times New Roman" panose="02020603050405020304" pitchFamily="18" charset="0"/>
                </a:rPr>
                <a:t>JSAC/JSTP</a:t>
              </a:r>
              <a:r>
                <a:rPr lang="zh-CN" altLang="en-US" sz="1500" kern="0" dirty="0">
                  <a:latin typeface="Times New Roman" panose="02020603050405020304" pitchFamily="18" charset="0"/>
                  <a:cs typeface="Times New Roman" panose="02020603050405020304" pitchFamily="18" charset="0"/>
                </a:rPr>
                <a:t>等期刊以及某些</a:t>
              </a:r>
              <a:r>
                <a:rPr lang="en-US" altLang="zh-CN" sz="1500" kern="0" dirty="0">
                  <a:latin typeface="Times New Roman" panose="02020603050405020304" pitchFamily="18" charset="0"/>
                  <a:cs typeface="Times New Roman" panose="02020603050405020304" pitchFamily="18" charset="0"/>
                </a:rPr>
                <a:t>Trans</a:t>
              </a:r>
              <a:r>
                <a:rPr lang="zh-CN" altLang="en-US" sz="1500" kern="0" dirty="0">
                  <a:latin typeface="Times New Roman" panose="02020603050405020304" pitchFamily="18" charset="0"/>
                  <a:cs typeface="Times New Roman" panose="02020603050405020304" pitchFamily="18" charset="0"/>
                </a:rPr>
                <a:t>都有</a:t>
              </a:r>
              <a:r>
                <a:rPr lang="en-US" altLang="zh-CN" sz="1500" kern="0" dirty="0">
                  <a:latin typeface="Times New Roman" panose="02020603050405020304" pitchFamily="18" charset="0"/>
                  <a:cs typeface="Times New Roman" panose="02020603050405020304" pitchFamily="18" charset="0"/>
                </a:rPr>
                <a:t>Special Issue</a:t>
              </a:r>
              <a:r>
                <a:rPr lang="zh-CN" altLang="en-US" sz="1500" kern="0" dirty="0">
                  <a:latin typeface="微软雅黑" panose="020B0503020204020204" pitchFamily="34" charset="-122"/>
                </a:rPr>
                <a:t>，主题合适的话可以尝试，但是可能会有风险（分子期刊、分母期刊）</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en-US" altLang="zh-CN" sz="1500" kern="0" dirty="0">
                  <a:latin typeface="Times New Roman" panose="02020603050405020304" pitchFamily="18" charset="0"/>
                  <a:cs typeface="Times New Roman" panose="02020603050405020304" pitchFamily="18" charset="0"/>
                </a:rPr>
                <a:t>Letters</a:t>
              </a:r>
              <a:r>
                <a:rPr lang="zh-CN" altLang="en-US" sz="1500" kern="0" dirty="0">
                  <a:latin typeface="Times New Roman" panose="02020603050405020304" pitchFamily="18" charset="0"/>
                  <a:cs typeface="Times New Roman" panose="02020603050405020304" pitchFamily="18" charset="0"/>
                </a:rPr>
                <a:t>一般一个月就会有结果，</a:t>
              </a:r>
              <a:r>
                <a:rPr lang="en-US" altLang="zh-CN" sz="1500" kern="0" dirty="0">
                  <a:latin typeface="Times New Roman" panose="02020603050405020304" pitchFamily="18" charset="0"/>
                  <a:cs typeface="Times New Roman" panose="02020603050405020304" pitchFamily="18" charset="0"/>
                </a:rPr>
                <a:t>Trans</a:t>
              </a:r>
              <a:r>
                <a:rPr lang="zh-CN" altLang="en-US" sz="1500" kern="0" dirty="0">
                  <a:latin typeface="Times New Roman" panose="02020603050405020304" pitchFamily="18" charset="0"/>
                  <a:cs typeface="Times New Roman" panose="02020603050405020304" pitchFamily="18" charset="0"/>
                </a:rPr>
                <a:t>一般得两个月，</a:t>
              </a:r>
              <a:r>
                <a:rPr lang="en-US" altLang="zh-CN" sz="1500" kern="0" dirty="0">
                  <a:latin typeface="Times New Roman" panose="02020603050405020304" pitchFamily="18" charset="0"/>
                  <a:cs typeface="Times New Roman" panose="02020603050405020304" pitchFamily="18" charset="0"/>
                </a:rPr>
                <a:t>Letters</a:t>
              </a:r>
              <a:r>
                <a:rPr lang="zh-CN" altLang="en-US" sz="1500" kern="0" dirty="0">
                  <a:latin typeface="Times New Roman" panose="02020603050405020304" pitchFamily="18" charset="0"/>
                  <a:cs typeface="Times New Roman" panose="02020603050405020304" pitchFamily="18" charset="0"/>
                </a:rPr>
                <a:t>的被拒允许重投以及</a:t>
              </a:r>
              <a:r>
                <a:rPr lang="en-US" altLang="zh-CN" sz="1500" kern="0" dirty="0">
                  <a:latin typeface="Times New Roman" panose="02020603050405020304" pitchFamily="18" charset="0"/>
                  <a:cs typeface="Times New Roman" panose="02020603050405020304" pitchFamily="18" charset="0"/>
                </a:rPr>
                <a:t>Trans</a:t>
              </a:r>
              <a:r>
                <a:rPr lang="zh-CN" altLang="en-US" sz="1500" kern="0" dirty="0">
                  <a:latin typeface="微软雅黑" panose="020B0503020204020204" pitchFamily="34" charset="-122"/>
                </a:rPr>
                <a:t>的大修都是非常正面的评价，只要意见回复合理，基本能中。</a:t>
              </a:r>
              <a:endParaRPr lang="en-US" altLang="zh-CN" sz="1500" kern="0" dirty="0">
                <a:latin typeface="微软雅黑" panose="020B0503020204020204" pitchFamily="34" charset="-122"/>
              </a:endParaRPr>
            </a:p>
          </p:txBody>
        </p:sp>
        <p:sp>
          <p:nvSpPr>
            <p:cNvPr id="8" name="圆角矩形 7"/>
            <p:cNvSpPr/>
            <p:nvPr/>
          </p:nvSpPr>
          <p:spPr>
            <a:xfrm>
              <a:off x="155997" y="2062181"/>
              <a:ext cx="6620583" cy="139997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5" name="组合 4"/>
          <p:cNvGrpSpPr/>
          <p:nvPr/>
        </p:nvGrpSpPr>
        <p:grpSpPr>
          <a:xfrm>
            <a:off x="5159414" y="1510934"/>
            <a:ext cx="3849993" cy="1660909"/>
            <a:chOff x="6879219" y="871578"/>
            <a:chExt cx="5133324" cy="2214545"/>
          </a:xfrm>
        </p:grpSpPr>
        <p:pic>
          <p:nvPicPr>
            <p:cNvPr id="77828" name="Picture 4" descr="Publications | IEEE Signal Processing Soci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6026" y="871578"/>
              <a:ext cx="1579847" cy="220347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819" y="871578"/>
              <a:ext cx="1626724" cy="220347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9219" y="892548"/>
              <a:ext cx="1709279" cy="2193575"/>
            </a:xfrm>
            <a:prstGeom prst="rect">
              <a:avLst/>
            </a:prstGeom>
          </p:spPr>
        </p:pic>
      </p:grpSp>
      <p:grpSp>
        <p:nvGrpSpPr>
          <p:cNvPr id="49" name="组合 48"/>
          <p:cNvGrpSpPr/>
          <p:nvPr/>
        </p:nvGrpSpPr>
        <p:grpSpPr>
          <a:xfrm>
            <a:off x="5159414" y="3228172"/>
            <a:ext cx="4024827" cy="2660961"/>
            <a:chOff x="155997" y="2062181"/>
            <a:chExt cx="6620583" cy="1428855"/>
          </a:xfrm>
        </p:grpSpPr>
        <p:sp>
          <p:nvSpPr>
            <p:cNvPr id="50" name="矩形 49"/>
            <p:cNvSpPr/>
            <p:nvPr/>
          </p:nvSpPr>
          <p:spPr>
            <a:xfrm>
              <a:off x="413885" y="2078715"/>
              <a:ext cx="6255385" cy="1412321"/>
            </a:xfrm>
            <a:prstGeom prst="rect">
              <a:avLst/>
            </a:prstGeom>
          </p:spPr>
          <p:txBody>
            <a:bodyPr wrap="square">
              <a:spAutoFit/>
            </a:bodyPr>
            <a:lstStyle/>
            <a:p>
              <a:pPr fontAlgn="auto">
                <a:spcBef>
                  <a:spcPts val="0"/>
                </a:spcBef>
                <a:spcAft>
                  <a:spcPts val="0"/>
                </a:spcAft>
                <a:defRPr/>
              </a:pPr>
              <a:r>
                <a:rPr lang="zh-CN" altLang="en-US" sz="1500" b="1" kern="0" dirty="0">
                  <a:solidFill>
                    <a:srgbClr val="C00000"/>
                  </a:solidFill>
                  <a:latin typeface="微软雅黑" panose="020B0503020204020204" pitchFamily="34" charset="-122"/>
                </a:rPr>
                <a:t>论文的返修</a:t>
              </a:r>
              <a:endParaRPr lang="en-US" altLang="zh-CN" sz="1500" b="1" kern="0" dirty="0">
                <a:solidFill>
                  <a:srgbClr val="C00000"/>
                </a:solidFill>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必须重视每一个审稿人以及编辑的意见</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态度非常重要，表现自己的认真与感谢</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回复意见尽可能写的完善，能正面回应尽量正面回应，提出的问题无法解决，则从侧面回应，比如考虑一种特例</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有人质疑创新性就将创新性掰开揉碎再阐述一遍</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Times New Roman" panose="02020603050405020304" pitchFamily="18" charset="0"/>
                  <a:cs typeface="Times New Roman" panose="02020603050405020304" pitchFamily="18" charset="0"/>
                </a:rPr>
                <a:t>最好回复的意见就是审稿人要求你加参考文献，一般这么提问的审稿人基本对你的文章没什么问题，修了基本给过</a:t>
              </a:r>
              <a:endParaRPr lang="en-US" altLang="zh-CN" sz="1500" kern="0" dirty="0">
                <a:latin typeface="微软雅黑" panose="020B0503020204020204" pitchFamily="34" charset="-122"/>
              </a:endParaRPr>
            </a:p>
          </p:txBody>
        </p:sp>
        <p:sp>
          <p:nvSpPr>
            <p:cNvPr id="51" name="圆角矩形 50"/>
            <p:cNvSpPr/>
            <p:nvPr/>
          </p:nvSpPr>
          <p:spPr>
            <a:xfrm>
              <a:off x="155997" y="2062181"/>
              <a:ext cx="6620583" cy="139997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84" name="图片 17"/>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文本框 22"/>
          <p:cNvSpPr txBox="1">
            <a:spLocks noChangeArrowheads="1"/>
          </p:cNvSpPr>
          <p:nvPr/>
        </p:nvSpPr>
        <p:spPr bwMode="auto">
          <a:xfrm>
            <a:off x="651272" y="876300"/>
            <a:ext cx="8235889"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latin typeface="Times New Roman" panose="02020603050405020304" pitchFamily="18" charset="0"/>
                <a:cs typeface="Times New Roman" panose="02020603050405020304" pitchFamily="18" charset="0"/>
              </a:rPr>
              <a:t>科研学术</a:t>
            </a:r>
            <a:endParaRPr lang="zh-CN" altLang="en-US" sz="2100" b="1" dirty="0">
              <a:solidFill>
                <a:srgbClr val="4B649F"/>
              </a:solidFill>
            </a:endParaRPr>
          </a:p>
        </p:txBody>
      </p:sp>
      <p:cxnSp>
        <p:nvCxnSpPr>
          <p:cNvPr id="24" name="直接连接符 2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9" name="Rectangle 12"/>
          <p:cNvSpPr>
            <a:spLocks noChangeArrowheads="1"/>
          </p:cNvSpPr>
          <p:nvPr/>
        </p:nvSpPr>
        <p:spPr bwMode="auto">
          <a:xfrm>
            <a:off x="547688" y="2058660"/>
            <a:ext cx="44938439" cy="83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p>
            <a:endParaRPr lang="zh-CN" altLang="en-US" sz="100"/>
          </a:p>
        </p:txBody>
      </p:sp>
      <p:grpSp>
        <p:nvGrpSpPr>
          <p:cNvPr id="23" name="组合 5"/>
          <p:cNvGrpSpPr/>
          <p:nvPr/>
        </p:nvGrpSpPr>
        <p:grpSpPr bwMode="auto">
          <a:xfrm>
            <a:off x="157163" y="951310"/>
            <a:ext cx="478631" cy="478631"/>
            <a:chOff x="3209823" y="2234042"/>
            <a:chExt cx="1607262" cy="1607262"/>
          </a:xfrm>
        </p:grpSpPr>
        <p:sp>
          <p:nvSpPr>
            <p:cNvPr id="26" name="椭圆 2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7" name="椭圆 26"/>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8"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grpSp>
        <p:nvGrpSpPr>
          <p:cNvPr id="33" name="组合 32"/>
          <p:cNvGrpSpPr/>
          <p:nvPr/>
        </p:nvGrpSpPr>
        <p:grpSpPr>
          <a:xfrm>
            <a:off x="170254" y="1542988"/>
            <a:ext cx="5139717" cy="553085"/>
            <a:chOff x="2324651" y="5731276"/>
            <a:chExt cx="6876502" cy="737447"/>
          </a:xfrm>
        </p:grpSpPr>
        <p:sp>
          <p:nvSpPr>
            <p:cNvPr id="34" name="文本框 33"/>
            <p:cNvSpPr txBox="1"/>
            <p:nvPr/>
          </p:nvSpPr>
          <p:spPr>
            <a:xfrm>
              <a:off x="2678187" y="6004063"/>
              <a:ext cx="6067418" cy="142240"/>
            </a:xfrm>
            <a:prstGeom prst="rect">
              <a:avLst/>
            </a:prstGeom>
            <a:noFill/>
            <a:ln w="28575">
              <a:solidFill>
                <a:srgbClr val="4B649F"/>
              </a:solidFill>
            </a:ln>
          </p:spPr>
          <p:txBody>
            <a:bodyPr wrap="square" rtlCol="0" anchor="ctr">
              <a:spAutoFit/>
            </a:bodyPr>
            <a:lstStyle/>
            <a:p>
              <a:pPr algn="ctr">
                <a:buClr>
                  <a:srgbClr val="00B0F0"/>
                </a:buClr>
              </a:pPr>
              <a:endParaRPr lang="zh-CN" altLang="en-US" sz="1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2324651" y="5752883"/>
              <a:ext cx="647276" cy="639529"/>
            </a:xfrm>
            <a:prstGeom prst="rect">
              <a:avLst/>
            </a:prstGeom>
            <a:solidFill>
              <a:srgbClr val="4B649F"/>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态</a:t>
              </a:r>
              <a:endParaRPr lang="en-US" altLang="zh-CN"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度</a:t>
              </a:r>
              <a:endPar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文本框 35"/>
            <p:cNvSpPr txBox="1"/>
            <p:nvPr/>
          </p:nvSpPr>
          <p:spPr>
            <a:xfrm>
              <a:off x="3390294" y="5731276"/>
              <a:ext cx="5810859" cy="737447"/>
            </a:xfrm>
            <a:prstGeom prst="rect">
              <a:avLst/>
            </a:prstGeom>
            <a:noFill/>
          </p:spPr>
          <p:txBody>
            <a:bodyPr wrap="square" rtlCol="0">
              <a:spAutoFit/>
            </a:bodyPr>
            <a:lstStyle/>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好的论文毫无疑问会被接受</a:t>
              </a:r>
              <a:endParaRPr lang="en-US" altLang="zh-CN" sz="1500" b="1" kern="0" dirty="0">
                <a:solidFill>
                  <a:srgbClr val="000000"/>
                </a:solidFill>
                <a:latin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大多数论文只是中等，需要运气</a:t>
              </a:r>
              <a:endParaRPr lang="en-US" altLang="zh-CN" sz="1500" b="1"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119847" y="1559194"/>
            <a:ext cx="4186863" cy="1564075"/>
            <a:chOff x="6826462" y="935925"/>
            <a:chExt cx="5582484" cy="2085433"/>
          </a:xfrm>
        </p:grpSpPr>
        <p:pic>
          <p:nvPicPr>
            <p:cNvPr id="7" name="图片 6"/>
            <p:cNvPicPr>
              <a:picLocks noChangeAspect="1"/>
            </p:cNvPicPr>
            <p:nvPr/>
          </p:nvPicPr>
          <p:blipFill>
            <a:blip r:embed="rId2"/>
            <a:stretch>
              <a:fillRect/>
            </a:stretch>
          </p:blipFill>
          <p:spPr>
            <a:xfrm>
              <a:off x="6826462" y="935925"/>
              <a:ext cx="5176501" cy="2085433"/>
            </a:xfrm>
            <a:prstGeom prst="rect">
              <a:avLst/>
            </a:prstGeom>
          </p:spPr>
        </p:pic>
        <p:sp>
          <p:nvSpPr>
            <p:cNvPr id="9" name="文本框 8"/>
            <p:cNvSpPr txBox="1"/>
            <p:nvPr/>
          </p:nvSpPr>
          <p:spPr>
            <a:xfrm>
              <a:off x="8514678" y="1633268"/>
              <a:ext cx="3894268" cy="142240"/>
            </a:xfrm>
            <a:prstGeom prst="rect">
              <a:avLst/>
            </a:prstGeom>
            <a:noFill/>
          </p:spPr>
          <p:txBody>
            <a:bodyPr wrap="square" rtlCol="0">
              <a:spAutoFit/>
            </a:bodyPr>
            <a:lstStyle/>
            <a:p>
              <a:r>
                <a:rPr lang="zh-CN" altLang="en-US" sz="100" b="1" dirty="0">
                  <a:solidFill>
                    <a:srgbClr val="C00000"/>
                  </a:solidFill>
                  <a:effectLst>
                    <a:outerShdw blurRad="38100" dist="38100" dir="2700000" algn="tl">
                      <a:srgbClr val="000000">
                        <a:alpha val="43137"/>
                      </a:srgbClr>
                    </a:outerShdw>
                  </a:effectLst>
                </a:rPr>
                <a:t>第二次投</a:t>
              </a:r>
              <a:r>
                <a:rPr lang="en-US" altLang="zh-CN" sz="100" b="1" dirty="0">
                  <a:solidFill>
                    <a:srgbClr val="C00000"/>
                  </a:solidFill>
                  <a:effectLst>
                    <a:outerShdw blurRad="38100" dist="38100" dir="2700000" algn="tl">
                      <a:srgbClr val="000000">
                        <a:alpha val="43137"/>
                      </a:srgbClr>
                    </a:outerShdw>
                  </a:effectLst>
                </a:rPr>
                <a:t>WCL</a:t>
              </a:r>
              <a:r>
                <a:rPr lang="zh-CN" altLang="en-US" sz="100" b="1" dirty="0">
                  <a:solidFill>
                    <a:srgbClr val="C00000"/>
                  </a:solidFill>
                  <a:effectLst>
                    <a:outerShdw blurRad="38100" dist="38100" dir="2700000" algn="tl">
                      <a:srgbClr val="000000">
                        <a:alpha val="43137"/>
                      </a:srgbClr>
                    </a:outerShdw>
                  </a:effectLst>
                </a:rPr>
                <a:t>，审稿三个月拒稿</a:t>
              </a:r>
              <a:endParaRPr lang="zh-CN" altLang="en-US" sz="100" b="1" dirty="0">
                <a:solidFill>
                  <a:srgbClr val="C00000"/>
                </a:solidFill>
                <a:effectLst>
                  <a:outerShdw blurRad="38100" dist="38100" dir="2700000" algn="tl">
                    <a:srgbClr val="000000">
                      <a:alpha val="43137"/>
                    </a:srgbClr>
                  </a:outerShdw>
                </a:effectLst>
              </a:endParaRPr>
            </a:p>
          </p:txBody>
        </p:sp>
        <p:sp>
          <p:nvSpPr>
            <p:cNvPr id="38" name="文本框 37"/>
            <p:cNvSpPr txBox="1"/>
            <p:nvPr/>
          </p:nvSpPr>
          <p:spPr>
            <a:xfrm>
              <a:off x="8396674" y="2547871"/>
              <a:ext cx="3894268" cy="142240"/>
            </a:xfrm>
            <a:prstGeom prst="rect">
              <a:avLst/>
            </a:prstGeom>
            <a:noFill/>
          </p:spPr>
          <p:txBody>
            <a:bodyPr wrap="square" rtlCol="0">
              <a:spAutoFit/>
            </a:bodyPr>
            <a:lstStyle/>
            <a:p>
              <a:r>
                <a:rPr lang="zh-CN" altLang="en-US" sz="100" b="1" dirty="0">
                  <a:solidFill>
                    <a:srgbClr val="C00000"/>
                  </a:solidFill>
                  <a:effectLst>
                    <a:outerShdw blurRad="38100" dist="38100" dir="2700000" algn="tl">
                      <a:srgbClr val="000000">
                        <a:alpha val="43137"/>
                      </a:srgbClr>
                    </a:outerShdw>
                  </a:effectLst>
                </a:rPr>
                <a:t>第一次投</a:t>
              </a:r>
              <a:r>
                <a:rPr lang="en-US" altLang="zh-CN" sz="100" b="1" dirty="0">
                  <a:solidFill>
                    <a:srgbClr val="C00000"/>
                  </a:solidFill>
                  <a:effectLst>
                    <a:outerShdw blurRad="38100" dist="38100" dir="2700000" algn="tl">
                      <a:srgbClr val="000000">
                        <a:alpha val="43137"/>
                      </a:srgbClr>
                    </a:outerShdw>
                  </a:effectLst>
                </a:rPr>
                <a:t>WCL</a:t>
              </a:r>
              <a:r>
                <a:rPr lang="zh-CN" altLang="en-US" sz="100" b="1" dirty="0">
                  <a:solidFill>
                    <a:srgbClr val="C00000"/>
                  </a:solidFill>
                  <a:effectLst>
                    <a:outerShdw blurRad="38100" dist="38100" dir="2700000" algn="tl">
                      <a:srgbClr val="000000">
                        <a:alpha val="43137"/>
                      </a:srgbClr>
                    </a:outerShdw>
                  </a:effectLst>
                </a:rPr>
                <a:t>，审稿六个月拒稿</a:t>
              </a:r>
              <a:endParaRPr lang="zh-CN" altLang="en-US" sz="100" b="1" dirty="0">
                <a:solidFill>
                  <a:srgbClr val="C00000"/>
                </a:solidFill>
                <a:effectLst>
                  <a:outerShdw blurRad="38100" dist="38100" dir="2700000" algn="tl">
                    <a:srgbClr val="000000">
                      <a:alpha val="43137"/>
                    </a:srgbClr>
                  </a:outerShdw>
                </a:effectLst>
              </a:endParaRPr>
            </a:p>
          </p:txBody>
        </p:sp>
      </p:grpSp>
      <p:grpSp>
        <p:nvGrpSpPr>
          <p:cNvPr id="21" name="组合 20"/>
          <p:cNvGrpSpPr/>
          <p:nvPr/>
        </p:nvGrpSpPr>
        <p:grpSpPr>
          <a:xfrm>
            <a:off x="48409" y="2123444"/>
            <a:ext cx="5016701" cy="3692996"/>
            <a:chOff x="64545" y="1688258"/>
            <a:chExt cx="6688934" cy="4923994"/>
          </a:xfrm>
        </p:grpSpPr>
        <p:grpSp>
          <p:nvGrpSpPr>
            <p:cNvPr id="5" name="组合 4"/>
            <p:cNvGrpSpPr/>
            <p:nvPr/>
          </p:nvGrpSpPr>
          <p:grpSpPr>
            <a:xfrm>
              <a:off x="64545" y="1688258"/>
              <a:ext cx="6688934" cy="4923994"/>
              <a:chOff x="64545" y="1688259"/>
              <a:chExt cx="6688934" cy="3577609"/>
            </a:xfrm>
          </p:grpSpPr>
          <p:pic>
            <p:nvPicPr>
              <p:cNvPr id="2" name="图片 1"/>
              <p:cNvPicPr>
                <a:picLocks noChangeAspect="1"/>
              </p:cNvPicPr>
              <p:nvPr/>
            </p:nvPicPr>
            <p:blipFill>
              <a:blip r:embed="rId3"/>
              <a:stretch>
                <a:fillRect/>
              </a:stretch>
            </p:blipFill>
            <p:spPr>
              <a:xfrm>
                <a:off x="137528" y="1725056"/>
                <a:ext cx="6496880" cy="792218"/>
              </a:xfrm>
              <a:prstGeom prst="rect">
                <a:avLst/>
              </a:prstGeom>
            </p:spPr>
          </p:pic>
          <p:sp>
            <p:nvSpPr>
              <p:cNvPr id="3" name="矩形 2"/>
              <p:cNvSpPr/>
              <p:nvPr/>
            </p:nvSpPr>
            <p:spPr>
              <a:xfrm>
                <a:off x="64545" y="1688259"/>
                <a:ext cx="6642847" cy="3577609"/>
              </a:xfrm>
              <a:prstGeom prst="rect">
                <a:avLst/>
              </a:prstGeom>
              <a:noFill/>
              <a:ln w="38100">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7" name="矩形 36"/>
              <p:cNvSpPr/>
              <p:nvPr/>
            </p:nvSpPr>
            <p:spPr>
              <a:xfrm>
                <a:off x="110632" y="2511821"/>
                <a:ext cx="6642847" cy="103347"/>
              </a:xfrm>
              <a:prstGeom prst="rect">
                <a:avLst/>
              </a:prstGeom>
            </p:spPr>
            <p:txBody>
              <a:bodyPr wrap="square">
                <a:spAutoFit/>
              </a:bodyPr>
              <a:lstStyle/>
              <a:p>
                <a:pPr fontAlgn="auto">
                  <a:spcBef>
                    <a:spcPts val="0"/>
                  </a:spcBef>
                  <a:spcAft>
                    <a:spcPts val="0"/>
                  </a:spcAft>
                  <a:defRPr/>
                </a:pPr>
                <a:r>
                  <a:rPr lang="en-US" altLang="zh-CN" sz="100" b="1" kern="0" dirty="0">
                    <a:solidFill>
                      <a:srgbClr val="4B649F"/>
                    </a:solidFill>
                    <a:latin typeface="微软雅黑" panose="020B0503020204020204" pitchFamily="34" charset="-122"/>
                  </a:rPr>
                  <a:t>Dear Chongjun, don't get upset. Reviews are about 50% luck. They hardly reject outstanding papers, and rarely accept crappy ones, but for average papers, a lot of luck is involved, since many aspects are a matter of taste. The matter of taste in your case was: Is the model valid or too simplified. Such a question can definitely not be answered objectively. My advice: Revise the paper according to the reviewers' comments and submit it to a different journal. Best regards, Ralf</a:t>
                </a:r>
                <a:endParaRPr lang="en-US" altLang="zh-CN" sz="100" b="1" kern="0" dirty="0">
                  <a:solidFill>
                    <a:srgbClr val="4B649F"/>
                  </a:solidFill>
                  <a:latin typeface="微软雅黑" panose="020B0503020204020204" pitchFamily="34" charset="-122"/>
                </a:endParaRPr>
              </a:p>
            </p:txBody>
          </p:sp>
        </p:grpSp>
        <p:sp>
          <p:nvSpPr>
            <p:cNvPr id="39" name="文本框 38"/>
            <p:cNvSpPr txBox="1"/>
            <p:nvPr/>
          </p:nvSpPr>
          <p:spPr>
            <a:xfrm>
              <a:off x="110632" y="5382900"/>
              <a:ext cx="6515340" cy="142240"/>
            </a:xfrm>
            <a:prstGeom prst="rect">
              <a:avLst/>
            </a:prstGeom>
            <a:noFill/>
          </p:spPr>
          <p:txBody>
            <a:bodyPr wrap="square" rtlCol="0">
              <a:spAutoFit/>
            </a:bodyPr>
            <a:lstStyle/>
            <a:p>
              <a:r>
                <a:rPr lang="zh-CN" altLang="en-US" sz="100" dirty="0"/>
                <a:t>花了半年时间写出的文章投</a:t>
              </a:r>
              <a:r>
                <a:rPr lang="en-US" altLang="zh-CN" sz="100" dirty="0"/>
                <a:t>TCOM</a:t>
              </a:r>
              <a:r>
                <a:rPr lang="zh-CN" altLang="en-US" sz="100" dirty="0"/>
                <a:t>被拒稿，其中有个审稿人提出了</a:t>
              </a:r>
              <a:r>
                <a:rPr lang="en-US" altLang="zh-CN" sz="100" dirty="0"/>
                <a:t>20</a:t>
              </a:r>
              <a:r>
                <a:rPr lang="zh-CN" altLang="en-US" sz="100" dirty="0"/>
                <a:t>多个问题，我的外导安慰我不要沮丧，建议我重修后再投。他说。</a:t>
              </a:r>
              <a:r>
                <a:rPr lang="zh-CN" altLang="en-US" sz="100" b="1" dirty="0">
                  <a:solidFill>
                    <a:srgbClr val="C00000"/>
                  </a:solidFill>
                  <a:effectLst>
                    <a:outerShdw blurRad="38100" dist="38100" dir="2700000" algn="tl">
                      <a:srgbClr val="000000">
                        <a:alpha val="43137"/>
                      </a:srgbClr>
                    </a:outerShdw>
                  </a:effectLst>
                </a:rPr>
                <a:t>好文章几乎不会被拒，大多数文章其实需要来自审稿人的那</a:t>
              </a:r>
              <a:r>
                <a:rPr lang="en-US" altLang="zh-CN" sz="100" b="1" dirty="0">
                  <a:solidFill>
                    <a:srgbClr val="C00000"/>
                  </a:solidFill>
                  <a:effectLst>
                    <a:outerShdw blurRad="38100" dist="38100" dir="2700000" algn="tl">
                      <a:srgbClr val="000000">
                        <a:alpha val="43137"/>
                      </a:srgbClr>
                    </a:outerShdw>
                  </a:effectLst>
                </a:rPr>
                <a:t>50%</a:t>
              </a:r>
              <a:r>
                <a:rPr lang="zh-CN" altLang="en-US" sz="100" b="1" dirty="0">
                  <a:solidFill>
                    <a:srgbClr val="C00000"/>
                  </a:solidFill>
                  <a:effectLst>
                    <a:outerShdw blurRad="38100" dist="38100" dir="2700000" algn="tl">
                      <a:srgbClr val="000000">
                        <a:alpha val="43137"/>
                      </a:srgbClr>
                    </a:outerShdw>
                  </a:effectLst>
                </a:rPr>
                <a:t>运气，这是常态。</a:t>
              </a:r>
              <a:endParaRPr lang="zh-CN" altLang="en-US" sz="100" dirty="0"/>
            </a:p>
          </p:txBody>
        </p:sp>
      </p:grpSp>
      <p:grpSp>
        <p:nvGrpSpPr>
          <p:cNvPr id="17" name="组合 16"/>
          <p:cNvGrpSpPr/>
          <p:nvPr/>
        </p:nvGrpSpPr>
        <p:grpSpPr>
          <a:xfrm>
            <a:off x="5296439" y="3149049"/>
            <a:ext cx="3542835" cy="2029769"/>
            <a:chOff x="7061919" y="3055732"/>
            <a:chExt cx="4723780" cy="2706359"/>
          </a:xfrm>
        </p:grpSpPr>
        <p:pic>
          <p:nvPicPr>
            <p:cNvPr id="11" name="图片 10"/>
            <p:cNvPicPr>
              <a:picLocks noChangeAspect="1"/>
            </p:cNvPicPr>
            <p:nvPr/>
          </p:nvPicPr>
          <p:blipFill>
            <a:blip r:embed="rId4"/>
            <a:stretch>
              <a:fillRect/>
            </a:stretch>
          </p:blipFill>
          <p:spPr>
            <a:xfrm>
              <a:off x="7079961" y="3055732"/>
              <a:ext cx="4705738" cy="1184838"/>
            </a:xfrm>
            <a:prstGeom prst="rect">
              <a:avLst/>
            </a:prstGeom>
          </p:spPr>
        </p:pic>
        <p:pic>
          <p:nvPicPr>
            <p:cNvPr id="13" name="图片 12"/>
            <p:cNvPicPr>
              <a:picLocks noChangeAspect="1"/>
            </p:cNvPicPr>
            <p:nvPr/>
          </p:nvPicPr>
          <p:blipFill>
            <a:blip r:embed="rId5"/>
            <a:stretch>
              <a:fillRect/>
            </a:stretch>
          </p:blipFill>
          <p:spPr>
            <a:xfrm>
              <a:off x="7061919" y="4284056"/>
              <a:ext cx="4650307" cy="1478035"/>
            </a:xfrm>
            <a:prstGeom prst="rect">
              <a:avLst/>
            </a:prstGeom>
          </p:spPr>
        </p:pic>
      </p:grpSp>
      <p:grpSp>
        <p:nvGrpSpPr>
          <p:cNvPr id="42" name="组合 41"/>
          <p:cNvGrpSpPr/>
          <p:nvPr/>
        </p:nvGrpSpPr>
        <p:grpSpPr>
          <a:xfrm>
            <a:off x="5459234" y="5352876"/>
            <a:ext cx="2520252" cy="375162"/>
            <a:chOff x="155997" y="2062181"/>
            <a:chExt cx="6690638" cy="2312038"/>
          </a:xfrm>
        </p:grpSpPr>
        <p:sp>
          <p:nvSpPr>
            <p:cNvPr id="43" name="矩形 42"/>
            <p:cNvSpPr/>
            <p:nvPr/>
          </p:nvSpPr>
          <p:spPr>
            <a:xfrm>
              <a:off x="298147" y="2104468"/>
              <a:ext cx="6548488" cy="2269751"/>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保持乐观，积极向上</a:t>
              </a:r>
              <a:endParaRPr lang="en-US" altLang="zh-CN" sz="1800" b="1" kern="0" dirty="0">
                <a:solidFill>
                  <a:srgbClr val="4B649F"/>
                </a:solidFill>
                <a:latin typeface="微软雅黑" panose="020B0503020204020204" pitchFamily="34" charset="-122"/>
              </a:endParaRPr>
            </a:p>
          </p:txBody>
        </p:sp>
        <p:sp>
          <p:nvSpPr>
            <p:cNvPr id="47" name="圆角矩形 46"/>
            <p:cNvSpPr/>
            <p:nvPr/>
          </p:nvSpPr>
          <p:spPr>
            <a:xfrm>
              <a:off x="155997" y="2062181"/>
              <a:ext cx="5962389" cy="2217625"/>
            </a:xfrm>
            <a:prstGeom prst="round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pic>
        <p:nvPicPr>
          <p:cNvPr id="76802" name="Picture 2" descr="Add Oil GIF - Add Oil Cheerleader - Discover &amp; Share GIF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02472" y="5048852"/>
            <a:ext cx="806823" cy="821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7" descr="http://img3.imgtn.bdimg.com/it/u=2856670892,2629096535&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prstClr val="white"/>
              </a:solidFill>
              <a:effectLst/>
              <a:uLnTx/>
              <a:uFillTx/>
              <a:latin typeface="Verdana" panose="020B0604030504040204" pitchFamily="34" charset="0"/>
              <a:ea typeface="宋体" panose="02010600030101010101" pitchFamily="2" charset="-122"/>
              <a:cs typeface="+mn-cs"/>
            </a:endParaRPr>
          </a:p>
        </p:txBody>
      </p:sp>
      <p:sp>
        <p:nvSpPr>
          <p:cNvPr id="6" name="AutoShape 19" descr="http://img3.imgtn.bdimg.com/it/u=2856670892,2629096535&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prstClr val="white"/>
              </a:solidFill>
              <a:effectLst/>
              <a:uLnTx/>
              <a:uFillTx/>
              <a:latin typeface="Verdana" panose="020B0604030504040204" pitchFamily="34" charset="0"/>
              <a:ea typeface="宋体" panose="02010600030101010101" pitchFamily="2" charset="-122"/>
              <a:cs typeface="+mn-cs"/>
            </a:endParaRPr>
          </a:p>
        </p:txBody>
      </p:sp>
      <p:sp>
        <p:nvSpPr>
          <p:cNvPr id="51" name="标题 1"/>
          <p:cNvSpPr txBox="1"/>
          <p:nvPr/>
        </p:nvSpPr>
        <p:spPr>
          <a:xfrm>
            <a:off x="116701" y="316187"/>
            <a:ext cx="4993125"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概述</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12" name="文本框 11"/>
          <p:cNvSpPr txBox="1"/>
          <p:nvPr/>
        </p:nvSpPr>
        <p:spPr>
          <a:xfrm>
            <a:off x="2339752" y="1381811"/>
            <a:ext cx="2016224" cy="652486"/>
          </a:xfrm>
          <a:prstGeom prst="rect">
            <a:avLst/>
          </a:prstGeom>
          <a:noFill/>
        </p:spPr>
        <p:txBody>
          <a:bodyPr wrap="square" rtlCol="0">
            <a:spAutoFit/>
          </a:bodyPr>
          <a:lstStyle/>
          <a:p>
            <a:pPr>
              <a:lnSpc>
                <a:spcPct val="130000"/>
              </a:lnSpc>
            </a:pPr>
            <a:r>
              <a:rPr lang="zh-CN" altLang="en-US" sz="2800" b="1" dirty="0">
                <a:latin typeface="微软雅黑" panose="020B0503020204020204" pitchFamily="34" charset="-122"/>
                <a:ea typeface="微软雅黑" panose="020B0503020204020204" pitchFamily="34" charset="-122"/>
              </a:rPr>
              <a:t>会议论文 </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189799" y="1377811"/>
            <a:ext cx="1840054" cy="652486"/>
          </a:xfrm>
          <a:prstGeom prst="rect">
            <a:avLst/>
          </a:prstGeom>
          <a:noFill/>
        </p:spPr>
        <p:txBody>
          <a:bodyPr wrap="square" rtlCol="0">
            <a:spAutoFit/>
          </a:bodyPr>
          <a:lstStyle/>
          <a:p>
            <a:pPr>
              <a:lnSpc>
                <a:spcPct val="130000"/>
              </a:lnSpc>
            </a:pPr>
            <a:r>
              <a:rPr lang="zh-CN" altLang="en-US" sz="2800" b="1" dirty="0">
                <a:latin typeface="微软雅黑" panose="020B0503020204020204" pitchFamily="34" charset="-122"/>
                <a:ea typeface="微软雅黑" panose="020B0503020204020204" pitchFamily="34" charset="-122"/>
              </a:rPr>
              <a:t>期刊论文</a:t>
            </a:r>
            <a:endParaRPr lang="en-US" altLang="zh-CN" sz="28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427657" y="2038297"/>
            <a:ext cx="5077469" cy="424731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标题（</a:t>
            </a:r>
            <a:r>
              <a:rPr lang="en-US" altLang="zh-CN" b="1" dirty="0">
                <a:latin typeface="微软雅黑" panose="020B0503020204020204" pitchFamily="34" charset="-122"/>
                <a:ea typeface="微软雅黑" panose="020B0503020204020204" pitchFamily="34" charset="-122"/>
              </a:rPr>
              <a:t>Title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摘要（</a:t>
            </a:r>
            <a:r>
              <a:rPr lang="en-US" altLang="zh-CN" b="1" dirty="0">
                <a:latin typeface="微软雅黑" panose="020B0503020204020204" pitchFamily="34" charset="-122"/>
                <a:ea typeface="微软雅黑" panose="020B0503020204020204" pitchFamily="34" charset="-122"/>
              </a:rPr>
              <a:t>Abstract</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关键词（</a:t>
            </a:r>
            <a:r>
              <a:rPr lang="en-US" altLang="zh-CN" b="1" dirty="0">
                <a:latin typeface="微软雅黑" panose="020B0503020204020204" pitchFamily="34" charset="-122"/>
                <a:ea typeface="微软雅黑" panose="020B0503020204020204" pitchFamily="34" charset="-122"/>
              </a:rPr>
              <a:t>Keywords/Index Terms</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引言（</a:t>
            </a:r>
            <a:r>
              <a:rPr lang="en-US" altLang="zh-CN" b="1" dirty="0">
                <a:latin typeface="微软雅黑" panose="020B0503020204020204" pitchFamily="34" charset="-122"/>
                <a:ea typeface="微软雅黑" panose="020B0503020204020204" pitchFamily="34" charset="-122"/>
              </a:rPr>
              <a:t>Introduction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正文：系统模型（</a:t>
            </a:r>
            <a:r>
              <a:rPr lang="en-US" altLang="zh-CN" b="1" dirty="0">
                <a:latin typeface="微软雅黑" panose="020B0503020204020204" pitchFamily="34" charset="-122"/>
                <a:ea typeface="微软雅黑" panose="020B0503020204020204" pitchFamily="34" charset="-122"/>
              </a:rPr>
              <a:t>System Model</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          问题表述（</a:t>
            </a:r>
            <a:r>
              <a:rPr lang="en-US" altLang="zh-CN" b="1" dirty="0">
                <a:latin typeface="微软雅黑" panose="020B0503020204020204" pitchFamily="34" charset="-122"/>
                <a:ea typeface="微软雅黑" panose="020B0503020204020204" pitchFamily="34" charset="-122"/>
              </a:rPr>
              <a:t>Problem Formulation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          算法求解（</a:t>
            </a:r>
            <a:r>
              <a:rPr lang="en-US" altLang="zh-CN" b="1" dirty="0">
                <a:latin typeface="微软雅黑" panose="020B0503020204020204" pitchFamily="34" charset="-122"/>
                <a:ea typeface="微软雅黑" panose="020B0503020204020204" pitchFamily="34" charset="-122"/>
              </a:rPr>
              <a:t>Solutions and Algorithms</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          仿真验证（</a:t>
            </a:r>
            <a:r>
              <a:rPr lang="en-US" altLang="zh-CN" b="1" dirty="0">
                <a:latin typeface="微软雅黑" panose="020B0503020204020204" pitchFamily="34" charset="-122"/>
                <a:ea typeface="微软雅黑" panose="020B0503020204020204" pitchFamily="34" charset="-122"/>
              </a:rPr>
              <a:t>Simulation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结论（</a:t>
            </a:r>
            <a:r>
              <a:rPr lang="en-US" altLang="zh-CN" b="1" dirty="0">
                <a:latin typeface="微软雅黑" panose="020B0503020204020204" pitchFamily="34" charset="-122"/>
                <a:ea typeface="微软雅黑" panose="020B0503020204020204" pitchFamily="34" charset="-122"/>
              </a:rPr>
              <a:t>Conclusion</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参考文献（</a:t>
            </a:r>
            <a:r>
              <a:rPr lang="en-US" altLang="zh-CN" b="1" dirty="0">
                <a:latin typeface="微软雅黑" panose="020B0503020204020204" pitchFamily="34" charset="-122"/>
                <a:ea typeface="微软雅黑" panose="020B0503020204020204" pitchFamily="34" charset="-122"/>
              </a:rPr>
              <a:t>Reference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11" name="左中括号 10"/>
          <p:cNvSpPr/>
          <p:nvPr/>
        </p:nvSpPr>
        <p:spPr>
          <a:xfrm>
            <a:off x="2224643" y="2238094"/>
            <a:ext cx="203013" cy="3783194"/>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文本框 2"/>
          <p:cNvSpPr txBox="1">
            <a:spLocks noChangeArrowheads="1"/>
          </p:cNvSpPr>
          <p:nvPr/>
        </p:nvSpPr>
        <p:spPr bwMode="auto">
          <a:xfrm>
            <a:off x="651272" y="876300"/>
            <a:ext cx="3406378"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rPr>
              <a:t>论文写作</a:t>
            </a:r>
            <a:endParaRPr lang="zh-CN" altLang="en-US" sz="2100" b="1" dirty="0">
              <a:solidFill>
                <a:srgbClr val="4B649F"/>
              </a:solidFill>
            </a:endParaRPr>
          </a:p>
        </p:txBody>
      </p:sp>
      <p:cxnSp>
        <p:nvCxnSpPr>
          <p:cNvPr id="4" name="直接连接符 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grpSp>
        <p:nvGrpSpPr>
          <p:cNvPr id="41990" name="组合 5"/>
          <p:cNvGrpSpPr/>
          <p:nvPr/>
        </p:nvGrpSpPr>
        <p:grpSpPr bwMode="auto">
          <a:xfrm>
            <a:off x="175022" y="951310"/>
            <a:ext cx="476250" cy="476250"/>
            <a:chOff x="5288161" y="2234042"/>
            <a:chExt cx="1607262" cy="1607262"/>
          </a:xfrm>
        </p:grpSpPr>
        <p:sp>
          <p:nvSpPr>
            <p:cNvPr id="7" name="椭圆 6"/>
            <p:cNvSpPr/>
            <p:nvPr/>
          </p:nvSpPr>
          <p:spPr>
            <a:xfrm>
              <a:off x="5288161"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8" name="椭圆 7"/>
            <p:cNvSpPr/>
            <p:nvPr/>
          </p:nvSpPr>
          <p:spPr>
            <a:xfrm>
              <a:off x="5396650" y="2334495"/>
              <a:ext cx="1390282" cy="139028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42016" name="KSO_Shape"/>
            <p:cNvSpPr>
              <a:spLocks noChangeArrowheads="1"/>
            </p:cNvSpPr>
            <p:nvPr/>
          </p:nvSpPr>
          <p:spPr bwMode="auto">
            <a:xfrm>
              <a:off x="5547153" y="2697761"/>
              <a:ext cx="1089278" cy="662788"/>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grpSp>
        <p:nvGrpSpPr>
          <p:cNvPr id="20" name="组合 19"/>
          <p:cNvGrpSpPr/>
          <p:nvPr/>
        </p:nvGrpSpPr>
        <p:grpSpPr>
          <a:xfrm>
            <a:off x="2247818" y="1542988"/>
            <a:ext cx="6441672" cy="1014730"/>
            <a:chOff x="2324651" y="5731276"/>
            <a:chExt cx="8618421" cy="1352973"/>
          </a:xfrm>
        </p:grpSpPr>
        <p:sp>
          <p:nvSpPr>
            <p:cNvPr id="21" name="文本框 20"/>
            <p:cNvSpPr txBox="1"/>
            <p:nvPr/>
          </p:nvSpPr>
          <p:spPr>
            <a:xfrm>
              <a:off x="2678186" y="6148063"/>
              <a:ext cx="8163968" cy="142240"/>
            </a:xfrm>
            <a:prstGeom prst="rect">
              <a:avLst/>
            </a:prstGeom>
            <a:noFill/>
            <a:ln w="28575">
              <a:solidFill>
                <a:srgbClr val="4B649F"/>
              </a:solidFill>
            </a:ln>
          </p:spPr>
          <p:txBody>
            <a:bodyPr wrap="square" rtlCol="0" anchor="ctr">
              <a:spAutoFit/>
            </a:bodyPr>
            <a:lstStyle/>
            <a:p>
              <a:pPr algn="ctr">
                <a:buClr>
                  <a:srgbClr val="00B0F0"/>
                </a:buClr>
              </a:pPr>
              <a:endParaRPr lang="zh-CN" altLang="en-US" sz="100" dirty="0">
                <a:latin typeface="微软雅黑" panose="020B0503020204020204" pitchFamily="34" charset="-122"/>
                <a:ea typeface="微软雅黑" panose="020B0503020204020204" pitchFamily="34" charset="-122"/>
              </a:endParaRPr>
            </a:p>
          </p:txBody>
        </p:sp>
        <p:sp>
          <p:nvSpPr>
            <p:cNvPr id="22" name="矩形 21"/>
            <p:cNvSpPr/>
            <p:nvPr/>
          </p:nvSpPr>
          <p:spPr bwMode="auto">
            <a:xfrm>
              <a:off x="2324651" y="5903489"/>
              <a:ext cx="647276" cy="639529"/>
            </a:xfrm>
            <a:prstGeom prst="rect">
              <a:avLst/>
            </a:prstGeom>
            <a:solidFill>
              <a:srgbClr val="4B649F"/>
            </a:solidFill>
            <a:ln w="3175">
              <a:solidFill>
                <a:schemeClr val="bg1"/>
              </a:solid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写作</a:t>
              </a:r>
              <a:endParaRPr lang="zh-CN" altLang="en-US" sz="1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文本框 22"/>
            <p:cNvSpPr txBox="1"/>
            <p:nvPr/>
          </p:nvSpPr>
          <p:spPr>
            <a:xfrm>
              <a:off x="3390287" y="5731276"/>
              <a:ext cx="7552785" cy="1352973"/>
            </a:xfrm>
            <a:prstGeom prst="rect">
              <a:avLst/>
            </a:prstGeom>
            <a:noFill/>
          </p:spPr>
          <p:txBody>
            <a:bodyPr wrap="square" rtlCol="0">
              <a:spAutoFit/>
            </a:bodyPr>
            <a:lstStyle/>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写的好虽不能保证文章必中，但写的不好给人的印象肯定不好</a:t>
              </a:r>
              <a:endParaRPr lang="en-US" altLang="zh-CN" sz="1500" b="1" kern="0" dirty="0">
                <a:solidFill>
                  <a:srgbClr val="000000"/>
                </a:solidFill>
                <a:latin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微软雅黑" panose="020B0503020204020204" pitchFamily="34" charset="-122"/>
                </a:rPr>
                <a:t>写作是学术科研的基础，学术写作非常非常重要，熟能生巧</a:t>
              </a:r>
              <a:endParaRPr lang="en-US" altLang="zh-CN" sz="1500" b="1" dirty="0">
                <a:latin typeface="微软雅黑" panose="020B0503020204020204" pitchFamily="34" charset="-122"/>
                <a:ea typeface="微软雅黑" panose="020B0503020204020204" pitchFamily="34" charset="-122"/>
              </a:endParaRPr>
            </a:p>
            <a:p>
              <a:pPr marL="342900" indent="-342900">
                <a:buClr>
                  <a:srgbClr val="00B0F0"/>
                </a:buClr>
                <a:buFont typeface="Arial" panose="020B0604020202020204" pitchFamily="34" charset="0"/>
                <a:buChar char="•"/>
              </a:pPr>
              <a:r>
                <a:rPr lang="zh-CN" altLang="en-US" sz="1500" b="1" dirty="0">
                  <a:latin typeface="Times New Roman" panose="02020603050405020304" pitchFamily="18" charset="0"/>
                  <a:cs typeface="Times New Roman" panose="02020603050405020304" pitchFamily="18" charset="0"/>
                </a:rPr>
                <a:t>学术写作助力网站 </a:t>
              </a:r>
              <a:r>
                <a:rPr lang="en-US" altLang="zh-CN" sz="1500" b="1" dirty="0">
                  <a:latin typeface="Times New Roman" panose="02020603050405020304" pitchFamily="18" charset="0"/>
                  <a:cs typeface="Times New Roman" panose="02020603050405020304" pitchFamily="18" charset="0"/>
                </a:rPr>
                <a:t>http://www.phrasebank.manchester.ac.uk/</a:t>
              </a:r>
              <a:endParaRPr lang="en-US" altLang="zh-CN" sz="1500" b="1"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2442" y="1701713"/>
            <a:ext cx="1944446" cy="3948067"/>
            <a:chOff x="69923" y="921558"/>
            <a:chExt cx="2592595" cy="5264089"/>
          </a:xfrm>
        </p:grpSpPr>
        <p:pic>
          <p:nvPicPr>
            <p:cNvPr id="2" name="图片 1"/>
            <p:cNvPicPr>
              <a:picLocks noChangeAspect="1"/>
            </p:cNvPicPr>
            <p:nvPr/>
          </p:nvPicPr>
          <p:blipFill>
            <a:blip r:embed="rId2"/>
            <a:stretch>
              <a:fillRect/>
            </a:stretch>
          </p:blipFill>
          <p:spPr>
            <a:xfrm>
              <a:off x="69923" y="995267"/>
              <a:ext cx="2538469" cy="1779915"/>
            </a:xfrm>
            <a:prstGeom prst="rect">
              <a:avLst/>
            </a:prstGeom>
          </p:spPr>
        </p:pic>
        <p:pic>
          <p:nvPicPr>
            <p:cNvPr id="3" name="图片 2"/>
            <p:cNvPicPr>
              <a:picLocks noChangeAspect="1"/>
            </p:cNvPicPr>
            <p:nvPr/>
          </p:nvPicPr>
          <p:blipFill>
            <a:blip r:embed="rId3"/>
            <a:stretch>
              <a:fillRect/>
            </a:stretch>
          </p:blipFill>
          <p:spPr>
            <a:xfrm>
              <a:off x="150607" y="2775182"/>
              <a:ext cx="2350546" cy="1662364"/>
            </a:xfrm>
            <a:prstGeom prst="rect">
              <a:avLst/>
            </a:prstGeom>
          </p:spPr>
        </p:pic>
        <p:sp>
          <p:nvSpPr>
            <p:cNvPr id="11" name="矩形 10"/>
            <p:cNvSpPr/>
            <p:nvPr/>
          </p:nvSpPr>
          <p:spPr>
            <a:xfrm>
              <a:off x="69923" y="921558"/>
              <a:ext cx="2592595" cy="5264089"/>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14" name="图片 13"/>
            <p:cNvPicPr>
              <a:picLocks noChangeAspect="1"/>
            </p:cNvPicPr>
            <p:nvPr/>
          </p:nvPicPr>
          <p:blipFill>
            <a:blip r:embed="rId4"/>
            <a:stretch>
              <a:fillRect/>
            </a:stretch>
          </p:blipFill>
          <p:spPr>
            <a:xfrm>
              <a:off x="153962" y="4433165"/>
              <a:ext cx="2427875" cy="1714153"/>
            </a:xfrm>
            <a:prstGeom prst="rect">
              <a:avLst/>
            </a:prstGeom>
          </p:spPr>
        </p:pic>
      </p:grpSp>
      <p:grpSp>
        <p:nvGrpSpPr>
          <p:cNvPr id="26" name="组合 25"/>
          <p:cNvGrpSpPr/>
          <p:nvPr/>
        </p:nvGrpSpPr>
        <p:grpSpPr>
          <a:xfrm>
            <a:off x="2417787" y="2326102"/>
            <a:ext cx="6679148" cy="2250602"/>
            <a:chOff x="155997" y="2062181"/>
            <a:chExt cx="6245839" cy="1399976"/>
          </a:xfrm>
        </p:grpSpPr>
        <p:sp>
          <p:nvSpPr>
            <p:cNvPr id="27" name="矩形 26"/>
            <p:cNvSpPr/>
            <p:nvPr/>
          </p:nvSpPr>
          <p:spPr>
            <a:xfrm>
              <a:off x="237530" y="2098422"/>
              <a:ext cx="6164306" cy="1348920"/>
            </a:xfrm>
            <a:prstGeom prst="rect">
              <a:avLst/>
            </a:prstGeom>
          </p:spPr>
          <p:txBody>
            <a:bodyPr wrap="square">
              <a:spAutoFit/>
            </a:bodyPr>
            <a:lstStyle/>
            <a:p>
              <a:pPr fontAlgn="auto">
                <a:spcBef>
                  <a:spcPts val="0"/>
                </a:spcBef>
                <a:spcAft>
                  <a:spcPts val="0"/>
                </a:spcAft>
                <a:defRPr/>
              </a:pPr>
              <a:r>
                <a:rPr lang="zh-CN" altLang="en-US" sz="1500" b="1" kern="0" dirty="0">
                  <a:solidFill>
                    <a:srgbClr val="C00000"/>
                  </a:solidFill>
                  <a:latin typeface="微软雅黑" panose="020B0503020204020204" pitchFamily="34" charset="-122"/>
                </a:rPr>
                <a:t>个人经验：学术论文写作</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学术写作需要长期的练习（写文章</a:t>
              </a:r>
              <a:r>
                <a:rPr lang="en-US" altLang="zh-CN" sz="1500" kern="0" dirty="0">
                  <a:latin typeface="微软雅黑" panose="020B0503020204020204" pitchFamily="34" charset="-122"/>
                </a:rPr>
                <a:t>/</a:t>
              </a:r>
              <a:r>
                <a:rPr lang="zh-CN" altLang="en-US" sz="1500" kern="0" dirty="0">
                  <a:latin typeface="微软雅黑" panose="020B0503020204020204" pitchFamily="34" charset="-122"/>
                </a:rPr>
                <a:t>博客）</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中文或英文，主要是与学术相关的论文撰写，逻辑第一</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写作固然重要，但是高质量论文主要还是取决于文章的创新程度</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学术写作提高技巧</a:t>
              </a:r>
              <a:r>
                <a:rPr lang="en-US" altLang="zh-CN" sz="1500" kern="0" dirty="0">
                  <a:latin typeface="微软雅黑" panose="020B0503020204020204" pitchFamily="34" charset="-122"/>
                </a:rPr>
                <a:t>1</a:t>
              </a:r>
              <a:r>
                <a:rPr lang="zh-CN" altLang="en-US" sz="1500" kern="0" dirty="0">
                  <a:latin typeface="微软雅黑" panose="020B0503020204020204" pitchFamily="34" charset="-122"/>
                </a:rPr>
                <a:t>：从文章中学习，积累句法、词汇、常用语、俚语</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学术写作提高技巧</a:t>
              </a:r>
              <a:r>
                <a:rPr lang="en-US" altLang="zh-CN" sz="1500" kern="0" dirty="0">
                  <a:latin typeface="微软雅黑" panose="020B0503020204020204" pitchFamily="34" charset="-122"/>
                </a:rPr>
                <a:t>2</a:t>
              </a:r>
              <a:r>
                <a:rPr lang="zh-CN" altLang="en-US" sz="1500" kern="0" dirty="0">
                  <a:latin typeface="微软雅黑" panose="020B0503020204020204" pitchFamily="34" charset="-122"/>
                </a:rPr>
                <a:t>：找师兄</a:t>
              </a:r>
              <a:r>
                <a:rPr lang="en-US" altLang="zh-CN" sz="1500" kern="0" dirty="0">
                  <a:latin typeface="微软雅黑" panose="020B0503020204020204" pitchFamily="34" charset="-122"/>
                </a:rPr>
                <a:t>/</a:t>
              </a:r>
              <a:r>
                <a:rPr lang="zh-CN" altLang="en-US" sz="1500" kern="0" dirty="0">
                  <a:latin typeface="微软雅黑" panose="020B0503020204020204" pitchFamily="34" charset="-122"/>
                </a:rPr>
                <a:t>同学帮忙修改论文，共同学习进步</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学术写作提高技巧</a:t>
              </a:r>
              <a:r>
                <a:rPr lang="en-US" altLang="zh-CN" sz="1500" kern="0" dirty="0">
                  <a:latin typeface="微软雅黑" panose="020B0503020204020204" pitchFamily="34" charset="-122"/>
                </a:rPr>
                <a:t>3</a:t>
              </a:r>
              <a:r>
                <a:rPr lang="zh-CN" altLang="en-US" sz="1500" kern="0" dirty="0">
                  <a:latin typeface="微软雅黑" panose="020B0503020204020204" pitchFamily="34" charset="-122"/>
                </a:rPr>
                <a:t>：</a:t>
              </a:r>
              <a:r>
                <a:rPr lang="zh-CN" altLang="en-US" sz="1500" b="1" kern="0" dirty="0">
                  <a:solidFill>
                    <a:srgbClr val="C00000"/>
                  </a:solidFill>
                  <a:effectLst>
                    <a:outerShdw blurRad="38100" dist="38100" dir="2700000" algn="tl">
                      <a:srgbClr val="000000">
                        <a:alpha val="43137"/>
                      </a:srgbClr>
                    </a:outerShdw>
                  </a:effectLst>
                  <a:latin typeface="微软雅黑" panose="020B0503020204020204" pitchFamily="34" charset="-122"/>
                </a:rPr>
                <a:t>找国内外导师帮忙修改论文，对照学习</a:t>
              </a:r>
              <a:endParaRPr lang="en-US" altLang="zh-CN" sz="1500" b="1" kern="0" dirty="0">
                <a:solidFill>
                  <a:srgbClr val="C00000"/>
                </a:solidFill>
                <a:effectLst>
                  <a:outerShdw blurRad="38100" dist="38100" dir="2700000" algn="tl">
                    <a:srgbClr val="000000">
                      <a:alpha val="43137"/>
                    </a:srgbClr>
                  </a:outerShdw>
                </a:effectLst>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学术写作提高技巧</a:t>
              </a:r>
              <a:r>
                <a:rPr lang="en-US" altLang="zh-CN" sz="1500" kern="0" dirty="0">
                  <a:latin typeface="微软雅黑" panose="020B0503020204020204" pitchFamily="34" charset="-122"/>
                </a:rPr>
                <a:t>4</a:t>
              </a:r>
              <a:r>
                <a:rPr lang="zh-CN" altLang="en-US" sz="1500" kern="0" dirty="0">
                  <a:latin typeface="微软雅黑" panose="020B0503020204020204" pitchFamily="34" charset="-122"/>
                </a:rPr>
                <a:t>：找国内论文润色机构</a:t>
              </a:r>
              <a:endParaRPr lang="en-US" altLang="zh-CN" sz="1500" kern="0" dirty="0">
                <a:latin typeface="微软雅黑" panose="020B0503020204020204" pitchFamily="34" charset="-122"/>
              </a:endParaRPr>
            </a:p>
            <a:p>
              <a:pPr marL="342900" indent="-342900" fontAlgn="auto">
                <a:spcBef>
                  <a:spcPts val="0"/>
                </a:spcBef>
                <a:spcAft>
                  <a:spcPts val="0"/>
                </a:spcAft>
                <a:buClr>
                  <a:srgbClr val="C00000"/>
                </a:buClr>
                <a:buFont typeface="Wingdings" panose="05000000000000000000" pitchFamily="2" charset="2"/>
                <a:buChar char="p"/>
                <a:defRPr/>
              </a:pPr>
              <a:r>
                <a:rPr lang="zh-CN" altLang="en-US" sz="1500" kern="0" dirty="0">
                  <a:latin typeface="微软雅黑" panose="020B0503020204020204" pitchFamily="34" charset="-122"/>
                </a:rPr>
                <a:t>学术写作提高技巧</a:t>
              </a:r>
              <a:r>
                <a:rPr lang="en-US" altLang="zh-CN" sz="1500" kern="0" dirty="0">
                  <a:latin typeface="微软雅黑" panose="020B0503020204020204" pitchFamily="34" charset="-122"/>
                </a:rPr>
                <a:t>5</a:t>
              </a:r>
              <a:r>
                <a:rPr lang="zh-CN" altLang="en-US" sz="1500" kern="0" dirty="0">
                  <a:latin typeface="微软雅黑" panose="020B0503020204020204" pitchFamily="34" charset="-122"/>
                </a:rPr>
                <a:t>：</a:t>
              </a:r>
              <a:r>
                <a:rPr lang="zh-CN" altLang="en-US" sz="1500" b="1" kern="0" dirty="0">
                  <a:solidFill>
                    <a:srgbClr val="C00000"/>
                  </a:solidFill>
                  <a:effectLst>
                    <a:outerShdw blurRad="38100" dist="38100" dir="2700000" algn="tl">
                      <a:srgbClr val="000000">
                        <a:alpha val="43137"/>
                      </a:srgbClr>
                    </a:outerShdw>
                  </a:effectLst>
                  <a:latin typeface="微软雅黑" panose="020B0503020204020204" pitchFamily="34" charset="-122"/>
                </a:rPr>
                <a:t>熟能生巧，写得多，肯定会慢慢提高</a:t>
              </a:r>
              <a:endParaRPr lang="en-US" altLang="zh-CN" sz="1500" b="1" kern="0" dirty="0">
                <a:solidFill>
                  <a:srgbClr val="C00000"/>
                </a:solidFill>
                <a:effectLst>
                  <a:outerShdw blurRad="38100" dist="38100" dir="2700000" algn="tl">
                    <a:srgbClr val="000000">
                      <a:alpha val="43137"/>
                    </a:srgbClr>
                  </a:outerShdw>
                </a:effectLst>
                <a:latin typeface="微软雅黑" panose="020B0503020204020204" pitchFamily="34" charset="-122"/>
              </a:endParaRPr>
            </a:p>
          </p:txBody>
        </p:sp>
        <p:sp>
          <p:nvSpPr>
            <p:cNvPr id="28" name="圆角矩形 27"/>
            <p:cNvSpPr/>
            <p:nvPr/>
          </p:nvSpPr>
          <p:spPr>
            <a:xfrm>
              <a:off x="155997" y="2062181"/>
              <a:ext cx="5850359" cy="139997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pic>
        <p:nvPicPr>
          <p:cNvPr id="16" name="图片 15"/>
          <p:cNvPicPr>
            <a:picLocks noChangeAspect="1"/>
          </p:cNvPicPr>
          <p:nvPr/>
        </p:nvPicPr>
        <p:blipFill>
          <a:blip r:embed="rId5"/>
          <a:stretch>
            <a:fillRect/>
          </a:stretch>
        </p:blipFill>
        <p:spPr>
          <a:xfrm>
            <a:off x="2417787" y="4656331"/>
            <a:ext cx="3909949" cy="1215736"/>
          </a:xfrm>
          <a:prstGeom prst="rect">
            <a:avLst/>
          </a:prstGeom>
        </p:spPr>
      </p:pic>
      <p:grpSp>
        <p:nvGrpSpPr>
          <p:cNvPr id="30" name="组合 29"/>
          <p:cNvGrpSpPr/>
          <p:nvPr/>
        </p:nvGrpSpPr>
        <p:grpSpPr>
          <a:xfrm>
            <a:off x="6457950" y="4673650"/>
            <a:ext cx="2536389" cy="1476375"/>
            <a:chOff x="155997" y="2041882"/>
            <a:chExt cx="6733478" cy="2862980"/>
          </a:xfrm>
        </p:grpSpPr>
        <p:sp>
          <p:nvSpPr>
            <p:cNvPr id="31" name="矩形 30"/>
            <p:cNvSpPr/>
            <p:nvPr/>
          </p:nvSpPr>
          <p:spPr>
            <a:xfrm>
              <a:off x="340987" y="2041882"/>
              <a:ext cx="6548488" cy="2862980"/>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加拿大不列颠哥伦比亚大学的</a:t>
              </a:r>
              <a:r>
                <a:rPr lang="en-US" altLang="zh-CN" sz="1800" b="1" kern="0" dirty="0">
                  <a:solidFill>
                    <a:srgbClr val="4B649F"/>
                  </a:solidFill>
                  <a:latin typeface="微软雅黑" panose="020B0503020204020204" pitchFamily="34" charset="-122"/>
                </a:rPr>
                <a:t>Julian Cheng</a:t>
              </a:r>
              <a:r>
                <a:rPr lang="zh-CN" altLang="en-US" sz="1800" b="1" kern="0" dirty="0">
                  <a:solidFill>
                    <a:srgbClr val="4B649F"/>
                  </a:solidFill>
                  <a:latin typeface="微软雅黑" panose="020B0503020204020204" pitchFamily="34" charset="-122"/>
                </a:rPr>
                <a:t>教授暑假会来北邮主讲英文学术论文写作。</a:t>
              </a:r>
              <a:endParaRPr lang="en-US" altLang="zh-CN" sz="1800" b="1" kern="0" dirty="0">
                <a:solidFill>
                  <a:srgbClr val="4B649F"/>
                </a:solidFill>
                <a:latin typeface="微软雅黑" panose="020B0503020204020204" pitchFamily="34" charset="-122"/>
              </a:endParaRPr>
            </a:p>
          </p:txBody>
        </p:sp>
        <p:sp>
          <p:nvSpPr>
            <p:cNvPr id="32" name="矩形 31"/>
            <p:cNvSpPr/>
            <p:nvPr/>
          </p:nvSpPr>
          <p:spPr>
            <a:xfrm>
              <a:off x="155997" y="2062181"/>
              <a:ext cx="6690638" cy="2217624"/>
            </a:xfrm>
            <a:prstGeom prst="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1"/>
          <p:cNvPicPr>
            <a:picLocks noChangeAspect="1" noChangeArrowheads="1"/>
          </p:cNvPicPr>
          <p:nvPr/>
        </p:nvPicPr>
        <p:blipFill>
          <a:blip r:embed="rId1" cstate="screen"/>
          <a:srcRect/>
          <a:stretch>
            <a:fillRect/>
          </a:stretch>
        </p:blipFill>
        <p:spPr bwMode="auto">
          <a:xfrm>
            <a:off x="6457950" y="857250"/>
            <a:ext cx="2686050" cy="754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nvCxnSpPr>
        <p:spPr>
          <a:xfrm>
            <a:off x="0" y="1474589"/>
            <a:ext cx="8382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5900738"/>
            <a:ext cx="9144000" cy="100013"/>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grpSp>
        <p:nvGrpSpPr>
          <p:cNvPr id="15" name="组合 14"/>
          <p:cNvGrpSpPr/>
          <p:nvPr/>
        </p:nvGrpSpPr>
        <p:grpSpPr>
          <a:xfrm>
            <a:off x="5933843" y="1599922"/>
            <a:ext cx="2908052" cy="3005025"/>
            <a:chOff x="8116184" y="882651"/>
            <a:chExt cx="3877403" cy="3886200"/>
          </a:xfrm>
        </p:grpSpPr>
        <p:sp>
          <p:nvSpPr>
            <p:cNvPr id="13" name="矩形 12"/>
            <p:cNvSpPr/>
            <p:nvPr/>
          </p:nvSpPr>
          <p:spPr>
            <a:xfrm>
              <a:off x="8116184" y="882651"/>
              <a:ext cx="3877403" cy="3886200"/>
            </a:xfrm>
            <a:prstGeom prst="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14" name="组合 13"/>
            <p:cNvGrpSpPr/>
            <p:nvPr/>
          </p:nvGrpSpPr>
          <p:grpSpPr>
            <a:xfrm>
              <a:off x="8206597" y="928993"/>
              <a:ext cx="3732782" cy="3818000"/>
              <a:chOff x="8210549" y="918955"/>
              <a:chExt cx="3732782" cy="381800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549" y="918955"/>
                <a:ext cx="2399573" cy="239957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461379" y="2165212"/>
                <a:ext cx="3725060" cy="1238844"/>
              </a:xfrm>
              <a:prstGeom prst="rect">
                <a:avLst/>
              </a:prstGeom>
            </p:spPr>
          </p:pic>
          <p:pic>
            <p:nvPicPr>
              <p:cNvPr id="10" name="图片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10550" y="3348647"/>
                <a:ext cx="2399572" cy="1388308"/>
              </a:xfrm>
              <a:prstGeom prst="rect">
                <a:avLst/>
              </a:prstGeom>
            </p:spPr>
          </p:pic>
        </p:grpSp>
      </p:grpSp>
      <p:sp>
        <p:nvSpPr>
          <p:cNvPr id="24" name="文本框 2"/>
          <p:cNvSpPr txBox="1">
            <a:spLocks noChangeArrowheads="1"/>
          </p:cNvSpPr>
          <p:nvPr/>
        </p:nvSpPr>
        <p:spPr bwMode="auto">
          <a:xfrm>
            <a:off x="651272" y="876300"/>
            <a:ext cx="3406378"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pPr>
            <a:r>
              <a:rPr lang="zh-CN" altLang="en-US" sz="2100" b="1" dirty="0">
                <a:solidFill>
                  <a:srgbClr val="4B649F"/>
                </a:solidFill>
              </a:rPr>
              <a:t>合作交流</a:t>
            </a:r>
            <a:endParaRPr lang="zh-CN" altLang="en-US" sz="2100" b="1" dirty="0">
              <a:solidFill>
                <a:srgbClr val="4B649F"/>
              </a:solidFill>
            </a:endParaRPr>
          </a:p>
        </p:txBody>
      </p:sp>
      <p:grpSp>
        <p:nvGrpSpPr>
          <p:cNvPr id="25" name="组合 11"/>
          <p:cNvGrpSpPr/>
          <p:nvPr/>
        </p:nvGrpSpPr>
        <p:grpSpPr bwMode="auto">
          <a:xfrm>
            <a:off x="180671" y="930792"/>
            <a:ext cx="492544" cy="492845"/>
            <a:chOff x="7366499" y="2234042"/>
            <a:chExt cx="1607262" cy="1607262"/>
          </a:xfrm>
        </p:grpSpPr>
        <p:sp>
          <p:nvSpPr>
            <p:cNvPr id="26" name="椭圆 25"/>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7" name="椭圆 26"/>
            <p:cNvSpPr/>
            <p:nvPr/>
          </p:nvSpPr>
          <p:spPr>
            <a:xfrm>
              <a:off x="7475549" y="2344007"/>
              <a:ext cx="1389162" cy="138733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8" name="KSO_Shape"/>
            <p:cNvSpPr>
              <a:spLocks noChangeArrowheads="1"/>
            </p:cNvSpPr>
            <p:nvPr/>
          </p:nvSpPr>
          <p:spPr bwMode="auto">
            <a:xfrm>
              <a:off x="7767760" y="2635303"/>
              <a:ext cx="804740" cy="804740"/>
            </a:xfrm>
            <a:custGeom>
              <a:avLst/>
              <a:gdLst>
                <a:gd name="T0" fmla="*/ 2147483646 w 3927"/>
                <a:gd name="T1" fmla="*/ 2147483646 h 3928"/>
                <a:gd name="T2" fmla="*/ 2147483646 w 3927"/>
                <a:gd name="T3" fmla="*/ 2147483646 h 3928"/>
                <a:gd name="T4" fmla="*/ 2147483646 w 3927"/>
                <a:gd name="T5" fmla="*/ 2147483646 h 3928"/>
                <a:gd name="T6" fmla="*/ 2147483646 w 3927"/>
                <a:gd name="T7" fmla="*/ 601932408 h 3928"/>
                <a:gd name="T8" fmla="*/ 2147483646 w 3927"/>
                <a:gd name="T9" fmla="*/ 541743265 h 3928"/>
                <a:gd name="T10" fmla="*/ 2147483646 w 3927"/>
                <a:gd name="T11" fmla="*/ 2147483646 h 3928"/>
                <a:gd name="T12" fmla="*/ 2147483646 w 3927"/>
                <a:gd name="T13" fmla="*/ 2147483646 h 3928"/>
                <a:gd name="T14" fmla="*/ 2147483646 w 3927"/>
                <a:gd name="T15" fmla="*/ 2147483646 h 3928"/>
                <a:gd name="T16" fmla="*/ 2147483646 w 3927"/>
                <a:gd name="T17" fmla="*/ 2147483646 h 3928"/>
                <a:gd name="T18" fmla="*/ 2147483646 w 3927"/>
                <a:gd name="T19" fmla="*/ 2147483646 h 3928"/>
                <a:gd name="T20" fmla="*/ 2147483646 w 3927"/>
                <a:gd name="T21" fmla="*/ 2147483646 h 3928"/>
                <a:gd name="T22" fmla="*/ 2147483646 w 3927"/>
                <a:gd name="T23" fmla="*/ 2147483646 h 3928"/>
                <a:gd name="T24" fmla="*/ 2147483646 w 3927"/>
                <a:gd name="T25" fmla="*/ 2147483646 h 3928"/>
                <a:gd name="T26" fmla="*/ 2147483646 w 3927"/>
                <a:gd name="T27" fmla="*/ 2147483646 h 3928"/>
                <a:gd name="T28" fmla="*/ 2147483646 w 3927"/>
                <a:gd name="T29" fmla="*/ 2147483646 h 3928"/>
                <a:gd name="T30" fmla="*/ 2147483646 w 3927"/>
                <a:gd name="T31" fmla="*/ 2147483646 h 3928"/>
                <a:gd name="T32" fmla="*/ 2147483646 w 3927"/>
                <a:gd name="T33" fmla="*/ 2147483646 h 3928"/>
                <a:gd name="T34" fmla="*/ 2147483646 w 3927"/>
                <a:gd name="T35" fmla="*/ 2147483646 h 3928"/>
                <a:gd name="T36" fmla="*/ 2147483646 w 3927"/>
                <a:gd name="T37" fmla="*/ 2147483646 h 3928"/>
                <a:gd name="T38" fmla="*/ 2147483646 w 3927"/>
                <a:gd name="T39" fmla="*/ 2147483646 h 3928"/>
                <a:gd name="T40" fmla="*/ 2147483646 w 3927"/>
                <a:gd name="T41" fmla="*/ 2147483646 h 3928"/>
                <a:gd name="T42" fmla="*/ 2147483646 w 3927"/>
                <a:gd name="T43" fmla="*/ 2147483646 h 3928"/>
                <a:gd name="T44" fmla="*/ 2147483646 w 3927"/>
                <a:gd name="T45" fmla="*/ 2147483646 h 3928"/>
                <a:gd name="T46" fmla="*/ 2147483646 w 3927"/>
                <a:gd name="T47" fmla="*/ 2147483646 h 3928"/>
                <a:gd name="T48" fmla="*/ 2147483646 w 3927"/>
                <a:gd name="T49" fmla="*/ 2147483646 h 3928"/>
                <a:gd name="T50" fmla="*/ 2147483646 w 3927"/>
                <a:gd name="T51" fmla="*/ 2147483646 h 3928"/>
                <a:gd name="T52" fmla="*/ 2147483646 w 3927"/>
                <a:gd name="T53" fmla="*/ 2147483646 h 3928"/>
                <a:gd name="T54" fmla="*/ 0 w 3927"/>
                <a:gd name="T55" fmla="*/ 2147483646 h 3928"/>
                <a:gd name="T56" fmla="*/ 0 w 3927"/>
                <a:gd name="T57" fmla="*/ 2147483646 h 3928"/>
                <a:gd name="T58" fmla="*/ 2147483646 w 3927"/>
                <a:gd name="T59" fmla="*/ 885710611 h 3928"/>
                <a:gd name="T60" fmla="*/ 2147483646 w 3927"/>
                <a:gd name="T61" fmla="*/ 885710611 h 3928"/>
                <a:gd name="T62" fmla="*/ 2147483646 w 3927"/>
                <a:gd name="T63" fmla="*/ 2147483646 h 3928"/>
                <a:gd name="T64" fmla="*/ 2147483646 w 3927"/>
                <a:gd name="T65" fmla="*/ 2147483646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a:noFill/>
            </a:ln>
            <a:extLst>
              <a:ext uri="{91240B29-F687-4F45-9708-019B960494DF}">
                <a14:hiddenLine xmlns:a14="http://schemas.microsoft.com/office/drawing/2010/main" w="9525">
                  <a:solidFill>
                    <a:srgbClr val="000000"/>
                  </a:solidFill>
                  <a:round/>
                </a14:hiddenLine>
              </a:ext>
            </a:extLst>
          </p:spPr>
          <p:txBody>
            <a:bodyPr anchor="ctr" anchorCtr="1"/>
            <a:lstStyle/>
            <a:p>
              <a:endParaRPr lang="zh-CN" altLang="en-US" sz="100"/>
            </a:p>
          </p:txBody>
        </p:sp>
      </p:grpSp>
      <p:sp>
        <p:nvSpPr>
          <p:cNvPr id="29" name="矩形 28"/>
          <p:cNvSpPr/>
          <p:nvPr/>
        </p:nvSpPr>
        <p:spPr>
          <a:xfrm>
            <a:off x="214089" y="1990025"/>
            <a:ext cx="5580083" cy="2429351"/>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32" name="组合 31"/>
          <p:cNvGrpSpPr/>
          <p:nvPr/>
        </p:nvGrpSpPr>
        <p:grpSpPr>
          <a:xfrm>
            <a:off x="178577" y="1546466"/>
            <a:ext cx="5787505" cy="368300"/>
            <a:chOff x="340987" y="2041882"/>
            <a:chExt cx="6548488" cy="1314616"/>
          </a:xfrm>
        </p:grpSpPr>
        <p:sp>
          <p:nvSpPr>
            <p:cNvPr id="33" name="矩形 32"/>
            <p:cNvSpPr/>
            <p:nvPr/>
          </p:nvSpPr>
          <p:spPr>
            <a:xfrm>
              <a:off x="340987" y="2041882"/>
              <a:ext cx="6548488" cy="1314616"/>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合作可以提高文章的质量，交流可以碰撞思维的火花。</a:t>
              </a:r>
              <a:endParaRPr lang="en-US" altLang="zh-CN" sz="1800" b="1" kern="0" dirty="0">
                <a:solidFill>
                  <a:srgbClr val="4B649F"/>
                </a:solidFill>
                <a:latin typeface="微软雅黑" panose="020B0503020204020204" pitchFamily="34" charset="-122"/>
              </a:endParaRPr>
            </a:p>
          </p:txBody>
        </p:sp>
        <p:sp>
          <p:nvSpPr>
            <p:cNvPr id="34" name="矩形 33"/>
            <p:cNvSpPr/>
            <p:nvPr/>
          </p:nvSpPr>
          <p:spPr>
            <a:xfrm>
              <a:off x="395335" y="2062185"/>
              <a:ext cx="6142668" cy="1215606"/>
            </a:xfrm>
            <a:prstGeom prst="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pic>
        <p:nvPicPr>
          <p:cNvPr id="79874" name="Picture 2" descr="Telecom Review - MTN and BICS extend one more time their coope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631" y="4736059"/>
            <a:ext cx="2075093" cy="1037546"/>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p:cNvSpPr txBox="1"/>
          <p:nvPr/>
        </p:nvSpPr>
        <p:spPr>
          <a:xfrm>
            <a:off x="271363" y="2040977"/>
            <a:ext cx="5384091" cy="260350"/>
          </a:xfrm>
          <a:prstGeom prst="rect">
            <a:avLst/>
          </a:prstGeom>
          <a:noFill/>
        </p:spPr>
        <p:txBody>
          <a:bodyPr wrap="square" rtlCol="0">
            <a:spAutoFit/>
          </a:bodyPr>
          <a:lstStyle/>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校内交流</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实验室内同学之间交流观点、组会，分享自己的想法，碰撞思维</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实验室内同学之间一起讨论问题，以别人的长处弥补自己的不足</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和别的实验室同学交流，分享科研中的经验、痛苦与喜悦</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积极参加学校组织的讲座，主动发言，表达观点，利用邮件建立联系，以后可以继续在相关的问题上进行探讨以及论文上的合作</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校外交流</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参加国际学术会议，主动和相关领域的同行交流，碰撞思维，觉得合适的还可以后续继续联系</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参加</a:t>
            </a:r>
            <a:r>
              <a:rPr lang="en-US" altLang="zh-CN" sz="100" b="1" dirty="0">
                <a:latin typeface="Times New Roman" panose="02020603050405020304" pitchFamily="18" charset="0"/>
                <a:ea typeface="宋体" panose="02010600030101010101" pitchFamily="2" charset="-122"/>
                <a:cs typeface="Times New Roman" panose="02020603050405020304" pitchFamily="18" charset="0"/>
              </a:rPr>
              <a:t>CSC</a:t>
            </a: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联合培养项目，找个合适自己的导师</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r>
              <a:rPr lang="zh-CN" altLang="en-US" sz="100" b="1" dirty="0">
                <a:latin typeface="Times New Roman" panose="02020603050405020304" pitchFamily="18" charset="0"/>
                <a:ea typeface="宋体" panose="02010600030101010101" pitchFamily="2" charset="-122"/>
                <a:cs typeface="Times New Roman" panose="02020603050405020304" pitchFamily="18" charset="0"/>
              </a:rPr>
              <a:t>平时读论文，可以发邮件联系作者，建立学术上的交流与后续合作</a:t>
            </a: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p"/>
            </a:pPr>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00" b="1"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3" name="组合 42"/>
          <p:cNvGrpSpPr/>
          <p:nvPr/>
        </p:nvGrpSpPr>
        <p:grpSpPr>
          <a:xfrm>
            <a:off x="227537" y="4502279"/>
            <a:ext cx="5787505" cy="368300"/>
            <a:chOff x="340987" y="2041882"/>
            <a:chExt cx="6548488" cy="1314616"/>
          </a:xfrm>
        </p:grpSpPr>
        <p:sp>
          <p:nvSpPr>
            <p:cNvPr id="44" name="矩形 43"/>
            <p:cNvSpPr/>
            <p:nvPr/>
          </p:nvSpPr>
          <p:spPr>
            <a:xfrm>
              <a:off x="340987" y="2041882"/>
              <a:ext cx="6548488" cy="1314616"/>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以别人的长处弥补自己的不足，提高自己科研的能力。</a:t>
              </a:r>
              <a:endParaRPr lang="en-US" altLang="zh-CN" sz="1800" b="1" kern="0" dirty="0">
                <a:solidFill>
                  <a:srgbClr val="4B649F"/>
                </a:solidFill>
                <a:latin typeface="微软雅黑" panose="020B0503020204020204" pitchFamily="34" charset="-122"/>
              </a:endParaRPr>
            </a:p>
          </p:txBody>
        </p:sp>
        <p:sp>
          <p:nvSpPr>
            <p:cNvPr id="45" name="矩形 44"/>
            <p:cNvSpPr/>
            <p:nvPr/>
          </p:nvSpPr>
          <p:spPr>
            <a:xfrm>
              <a:off x="395335" y="2062185"/>
              <a:ext cx="6142668" cy="1215606"/>
            </a:xfrm>
            <a:prstGeom prst="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46" name="组合 45"/>
          <p:cNvGrpSpPr/>
          <p:nvPr/>
        </p:nvGrpSpPr>
        <p:grpSpPr>
          <a:xfrm>
            <a:off x="227537" y="4965995"/>
            <a:ext cx="5787505" cy="368300"/>
            <a:chOff x="340987" y="2041882"/>
            <a:chExt cx="6548488" cy="1314616"/>
          </a:xfrm>
        </p:grpSpPr>
        <p:sp>
          <p:nvSpPr>
            <p:cNvPr id="47" name="矩形 46"/>
            <p:cNvSpPr/>
            <p:nvPr/>
          </p:nvSpPr>
          <p:spPr>
            <a:xfrm>
              <a:off x="340987" y="2041882"/>
              <a:ext cx="6548488" cy="1314616"/>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寻求科研与论文上的合作需要自己主动一些积极一些。</a:t>
              </a:r>
              <a:endParaRPr lang="en-US" altLang="zh-CN" sz="1800" b="1" kern="0" dirty="0">
                <a:solidFill>
                  <a:srgbClr val="4B649F"/>
                </a:solidFill>
                <a:latin typeface="微软雅黑" panose="020B0503020204020204" pitchFamily="34" charset="-122"/>
              </a:endParaRPr>
            </a:p>
          </p:txBody>
        </p:sp>
        <p:sp>
          <p:nvSpPr>
            <p:cNvPr id="48" name="矩形 47"/>
            <p:cNvSpPr/>
            <p:nvPr/>
          </p:nvSpPr>
          <p:spPr>
            <a:xfrm>
              <a:off x="395335" y="2062185"/>
              <a:ext cx="6142668" cy="1215606"/>
            </a:xfrm>
            <a:prstGeom prst="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49" name="组合 48"/>
          <p:cNvGrpSpPr/>
          <p:nvPr/>
        </p:nvGrpSpPr>
        <p:grpSpPr>
          <a:xfrm>
            <a:off x="230644" y="5459840"/>
            <a:ext cx="6102920" cy="368300"/>
            <a:chOff x="345552" y="2041882"/>
            <a:chExt cx="6905377" cy="1314616"/>
          </a:xfrm>
        </p:grpSpPr>
        <p:sp>
          <p:nvSpPr>
            <p:cNvPr id="50" name="矩形 49"/>
            <p:cNvSpPr/>
            <p:nvPr/>
          </p:nvSpPr>
          <p:spPr>
            <a:xfrm>
              <a:off x="345552" y="2041882"/>
              <a:ext cx="6905377" cy="1314616"/>
            </a:xfrm>
            <a:prstGeom prst="rect">
              <a:avLst/>
            </a:prstGeom>
          </p:spPr>
          <p:txBody>
            <a:bodyPr wrap="square">
              <a:spAutoFit/>
            </a:bodyPr>
            <a:lstStyle/>
            <a:p>
              <a:pPr fontAlgn="auto">
                <a:spcBef>
                  <a:spcPts val="0"/>
                </a:spcBef>
                <a:spcAft>
                  <a:spcPts val="0"/>
                </a:spcAft>
                <a:defRPr/>
              </a:pPr>
              <a:r>
                <a:rPr lang="zh-CN" altLang="en-US" sz="1800" b="1" kern="0" dirty="0">
                  <a:solidFill>
                    <a:srgbClr val="4B649F"/>
                  </a:solidFill>
                  <a:latin typeface="微软雅黑" panose="020B0503020204020204" pitchFamily="34" charset="-122"/>
                </a:rPr>
                <a:t>通过交流与合作逐步建立自己的科研社交圈子，共同进步。</a:t>
              </a:r>
              <a:endParaRPr lang="en-US" altLang="zh-CN" sz="1800" b="1" kern="0" dirty="0">
                <a:solidFill>
                  <a:srgbClr val="4B649F"/>
                </a:solidFill>
                <a:latin typeface="微软雅黑" panose="020B0503020204020204" pitchFamily="34" charset="-122"/>
              </a:endParaRPr>
            </a:p>
          </p:txBody>
        </p:sp>
        <p:sp>
          <p:nvSpPr>
            <p:cNvPr id="51" name="矩形 50"/>
            <p:cNvSpPr/>
            <p:nvPr/>
          </p:nvSpPr>
          <p:spPr>
            <a:xfrm>
              <a:off x="395335" y="2062185"/>
              <a:ext cx="6691270" cy="1215606"/>
            </a:xfrm>
            <a:prstGeom prst="rect">
              <a:avLst/>
            </a:prstGeom>
            <a:noFill/>
            <a:ln w="38100">
              <a:solidFill>
                <a:srgbClr val="4B64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476637" y="5816084"/>
            <a:ext cx="581352" cy="352425"/>
          </a:xfrm>
          <a:prstGeom prst="rect">
            <a:avLst/>
          </a:prstGeom>
        </p:spPr>
        <p:txBody>
          <a:bodyPr wrap="square">
            <a:spAutoFit/>
          </a:bodyPr>
          <a:lstStyle/>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eaLnBrk="1" fontAlgn="auto" hangingPunct="1">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pic>
        <p:nvPicPr>
          <p:cNvPr id="50178" name="图片 6"/>
          <p:cNvPicPr>
            <a:picLocks noChangeAspect="1" noChangeArrowheads="1"/>
          </p:cNvPicPr>
          <p:nvPr/>
        </p:nvPicPr>
        <p:blipFill>
          <a:blip r:embed="rId1" cstate="screen"/>
          <a:srcRect/>
          <a:stretch>
            <a:fillRect/>
          </a:stretch>
        </p:blipFill>
        <p:spPr bwMode="auto">
          <a:xfrm>
            <a:off x="4744641" y="4757738"/>
            <a:ext cx="4399359"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任意多边形 47"/>
          <p:cNvSpPr/>
          <p:nvPr/>
        </p:nvSpPr>
        <p:spPr>
          <a:xfrm rot="5400000">
            <a:off x="1412081" y="-211931"/>
            <a:ext cx="685800" cy="3509963"/>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0" name="椭圆 9"/>
          <p:cNvSpPr/>
          <p:nvPr/>
        </p:nvSpPr>
        <p:spPr>
          <a:xfrm>
            <a:off x="242888" y="1042988"/>
            <a:ext cx="1000125" cy="100012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50182" name="文本框 62"/>
          <p:cNvSpPr txBox="1">
            <a:spLocks noChangeArrowheads="1"/>
          </p:cNvSpPr>
          <p:nvPr/>
        </p:nvSpPr>
        <p:spPr bwMode="auto">
          <a:xfrm>
            <a:off x="1217322" y="2961592"/>
            <a:ext cx="7098030" cy="85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4950" b="1" dirty="0">
                <a:solidFill>
                  <a:srgbClr val="4B649F"/>
                </a:solidFill>
              </a:rPr>
              <a:t>让我们今后共同努力向前</a:t>
            </a:r>
            <a:endParaRPr lang="zh-CN" altLang="en-US" sz="4950" b="1" dirty="0">
              <a:solidFill>
                <a:srgbClr val="4B649F"/>
              </a:solidFill>
            </a:endParaRPr>
          </a:p>
        </p:txBody>
      </p:sp>
      <p:sp>
        <p:nvSpPr>
          <p:cNvPr id="50187" name="文本框 1066"/>
          <p:cNvSpPr txBox="1">
            <a:spLocks noChangeArrowheads="1"/>
          </p:cNvSpPr>
          <p:nvPr/>
        </p:nvSpPr>
        <p:spPr bwMode="auto">
          <a:xfrm>
            <a:off x="1325166" y="1306116"/>
            <a:ext cx="201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2400" b="1" dirty="0">
                <a:solidFill>
                  <a:schemeClr val="bg1"/>
                </a:solidFill>
              </a:rPr>
              <a:t>北京邮电大学</a:t>
            </a:r>
            <a:endParaRPr lang="zh-CN" altLang="en-US" sz="2400" b="1" dirty="0">
              <a:solidFill>
                <a:schemeClr val="bg1"/>
              </a:solidFill>
            </a:endParaRPr>
          </a:p>
        </p:txBody>
      </p:sp>
      <p:sp>
        <p:nvSpPr>
          <p:cNvPr id="1068" name="矩形 1067"/>
          <p:cNvSpPr/>
          <p:nvPr/>
        </p:nvSpPr>
        <p:spPr>
          <a:xfrm>
            <a:off x="1100138" y="2687241"/>
            <a:ext cx="7258050" cy="1585913"/>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069" name="矩形 1068"/>
          <p:cNvSpPr/>
          <p:nvPr/>
        </p:nvSpPr>
        <p:spPr>
          <a:xfrm>
            <a:off x="8179594" y="4035029"/>
            <a:ext cx="357188" cy="357188"/>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7" name="矩形 116"/>
          <p:cNvSpPr/>
          <p:nvPr/>
        </p:nvSpPr>
        <p:spPr>
          <a:xfrm>
            <a:off x="7978379" y="3863579"/>
            <a:ext cx="355997" cy="355997"/>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8" name="矩形 117"/>
          <p:cNvSpPr/>
          <p:nvPr/>
        </p:nvSpPr>
        <p:spPr>
          <a:xfrm>
            <a:off x="981075" y="2532460"/>
            <a:ext cx="355997" cy="355997"/>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119" name="矩形 118"/>
          <p:cNvSpPr/>
          <p:nvPr/>
        </p:nvSpPr>
        <p:spPr>
          <a:xfrm>
            <a:off x="1095375" y="2646760"/>
            <a:ext cx="355997" cy="355997"/>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pic>
        <p:nvPicPr>
          <p:cNvPr id="25" name="图片 24"/>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1000"/>
                    </a14:imgEffect>
                    <a14:imgEffect>
                      <a14:saturation sat="40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259948" y="1063638"/>
            <a:ext cx="965204" cy="965204"/>
          </a:xfrm>
          <a:prstGeom prst="rect">
            <a:avLst/>
          </a:prstGeom>
        </p:spPr>
      </p:pic>
      <p:grpSp>
        <p:nvGrpSpPr>
          <p:cNvPr id="18" name="组合 1026"/>
          <p:cNvGrpSpPr/>
          <p:nvPr/>
        </p:nvGrpSpPr>
        <p:grpSpPr bwMode="auto">
          <a:xfrm>
            <a:off x="6127313" y="3841939"/>
            <a:ext cx="236935" cy="238125"/>
            <a:chOff x="2724480" y="3856218"/>
            <a:chExt cx="317004" cy="317004"/>
          </a:xfrm>
        </p:grpSpPr>
        <p:sp>
          <p:nvSpPr>
            <p:cNvPr id="19" name="椭圆 18"/>
            <p:cNvSpPr/>
            <p:nvPr/>
          </p:nvSpPr>
          <p:spPr>
            <a:xfrm>
              <a:off x="2724480" y="3856218"/>
              <a:ext cx="317004" cy="317004"/>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00" noProof="1"/>
            </a:p>
          </p:txBody>
        </p:sp>
        <p:sp>
          <p:nvSpPr>
            <p:cNvPr id="20" name="KSO_Shape"/>
            <p:cNvSpPr/>
            <p:nvPr/>
          </p:nvSpPr>
          <p:spPr bwMode="auto">
            <a:xfrm>
              <a:off x="2799351" y="3908524"/>
              <a:ext cx="167263" cy="212393"/>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00" noProof="1">
                <a:solidFill>
                  <a:srgbClr val="FFFFFF"/>
                </a:solidFill>
              </a:endParaRPr>
            </a:p>
          </p:txBody>
        </p:sp>
      </p:grpSp>
      <p:sp>
        <p:nvSpPr>
          <p:cNvPr id="21" name="文本框 1027"/>
          <p:cNvSpPr txBox="1">
            <a:spLocks noChangeArrowheads="1"/>
          </p:cNvSpPr>
          <p:nvPr/>
        </p:nvSpPr>
        <p:spPr bwMode="auto">
          <a:xfrm>
            <a:off x="6364247" y="3802649"/>
            <a:ext cx="155448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1350" dirty="0"/>
              <a:t>分享人：欧阳崇峻</a:t>
            </a:r>
            <a:endParaRPr lang="zh-CN" altLang="en-US" sz="1350" dirty="0"/>
          </a:p>
        </p:txBody>
      </p:sp>
      <p:sp>
        <p:nvSpPr>
          <p:cNvPr id="2" name="矩形 1"/>
          <p:cNvSpPr/>
          <p:nvPr/>
        </p:nvSpPr>
        <p:spPr>
          <a:xfrm>
            <a:off x="3868592" y="3640187"/>
            <a:ext cx="1651635" cy="691515"/>
          </a:xfrm>
          <a:prstGeom prst="rect">
            <a:avLst/>
          </a:prstGeom>
          <a:noFill/>
        </p:spPr>
        <p:txBody>
          <a:bodyPr wrap="none" lIns="68580" tIns="34290" rIns="68580" bIns="34290">
            <a:spAutoFit/>
          </a:bodyPr>
          <a:lstStyle/>
          <a:p>
            <a:pPr algn="ctr"/>
            <a:r>
              <a:rPr lang="en-US" altLang="zh-CN" sz="4050" b="0" cap="none" spc="0" dirty="0">
                <a:ln w="0"/>
                <a:solidFill>
                  <a:srgbClr val="C00000"/>
                </a:solidFill>
                <a:effectLst>
                  <a:outerShdw blurRad="38100" dist="19050" dir="2700000" algn="tl" rotWithShape="0">
                    <a:schemeClr val="dk1">
                      <a:alpha val="40000"/>
                    </a:schemeClr>
                  </a:outerShdw>
                </a:effectLst>
                <a:latin typeface="Vladimir Script" panose="03050402040407070305" pitchFamily="66" charset="0"/>
              </a:rPr>
              <a:t>Thanks</a:t>
            </a:r>
            <a:endParaRPr lang="zh-CN" altLang="en-US" sz="4050" b="0" cap="none" spc="0" dirty="0">
              <a:ln w="0"/>
              <a:solidFill>
                <a:srgbClr val="C00000"/>
              </a:solidFill>
              <a:effectLst>
                <a:outerShdw blurRad="38100" dist="19050" dir="2700000" algn="tl" rotWithShape="0">
                  <a:schemeClr val="dk1">
                    <a:alpha val="40000"/>
                  </a:schemeClr>
                </a:outerShdw>
              </a:effectLst>
              <a:latin typeface="Vladimir Script" panose="03050402040407070305"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1286946"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dirty="0"/>
              <a:t>标题</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251520" y="1484784"/>
            <a:ext cx="8064896" cy="507831"/>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完整的标题（不超过</a:t>
            </a:r>
            <a:r>
              <a:rPr lang="en-US" altLang="zh-CN" b="1" dirty="0">
                <a:latin typeface="微软雅黑" panose="020B0503020204020204" pitchFamily="34" charset="-122"/>
                <a:ea typeface="微软雅黑" panose="020B0503020204020204" pitchFamily="34" charset="-122"/>
              </a:rPr>
              <a:t>20</a:t>
            </a:r>
            <a:r>
              <a:rPr lang="zh-CN" altLang="en-US" b="1" dirty="0">
                <a:latin typeface="微软雅黑" panose="020B0503020204020204" pitchFamily="34" charset="-122"/>
                <a:ea typeface="微软雅黑" panose="020B0503020204020204" pitchFamily="34" charset="-122"/>
              </a:rPr>
              <a:t>字）；</a:t>
            </a: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作者名称； </a:t>
            </a: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作者单位、地址、邮箱。</a:t>
            </a:r>
            <a:endParaRPr lang="en-US" altLang="zh-CN"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srcRect l="11687" r="10013"/>
          <a:stretch>
            <a:fillRect/>
          </a:stretch>
        </p:blipFill>
        <p:spPr>
          <a:xfrm>
            <a:off x="0" y="2066596"/>
            <a:ext cx="4095258" cy="1276350"/>
          </a:xfrm>
          <a:prstGeom prst="rect">
            <a:avLst/>
          </a:prstGeom>
        </p:spPr>
      </p:pic>
      <p:pic>
        <p:nvPicPr>
          <p:cNvPr id="5" name="图片 4"/>
          <p:cNvPicPr>
            <a:picLocks noChangeAspect="1"/>
          </p:cNvPicPr>
          <p:nvPr/>
        </p:nvPicPr>
        <p:blipFill>
          <a:blip r:embed="rId3"/>
          <a:stretch>
            <a:fillRect/>
          </a:stretch>
        </p:blipFill>
        <p:spPr>
          <a:xfrm>
            <a:off x="251520" y="3608407"/>
            <a:ext cx="3800475" cy="2495550"/>
          </a:xfrm>
          <a:prstGeom prst="rect">
            <a:avLst/>
          </a:prstGeom>
        </p:spPr>
      </p:pic>
      <p:pic>
        <p:nvPicPr>
          <p:cNvPr id="6" name="图片 5"/>
          <p:cNvPicPr>
            <a:picLocks noChangeAspect="1"/>
          </p:cNvPicPr>
          <p:nvPr/>
        </p:nvPicPr>
        <p:blipFill>
          <a:blip r:embed="rId4"/>
          <a:stretch>
            <a:fillRect/>
          </a:stretch>
        </p:blipFill>
        <p:spPr>
          <a:xfrm>
            <a:off x="4333092" y="2177140"/>
            <a:ext cx="4798420" cy="1771650"/>
          </a:xfrm>
          <a:prstGeom prst="rect">
            <a:avLst/>
          </a:prstGeom>
        </p:spPr>
      </p:pic>
      <p:sp>
        <p:nvSpPr>
          <p:cNvPr id="11" name="文本框 10"/>
          <p:cNvSpPr txBox="1"/>
          <p:nvPr/>
        </p:nvSpPr>
        <p:spPr>
          <a:xfrm>
            <a:off x="4333092" y="4394517"/>
            <a:ext cx="4464496" cy="92333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期刊论文的</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通常放在文章标题页左下角小字处，会议论文的</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通常直接放在标题下面</a:t>
            </a:r>
            <a:endParaRPr lang="en-US" altLang="zh-CN" b="1" dirty="0">
              <a:latin typeface="微软雅黑" panose="020B0503020204020204" pitchFamily="34" charset="-122"/>
              <a:ea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3231162"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摘要、关键词</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294152" y="1569426"/>
            <a:ext cx="3415370" cy="662554"/>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注重逻辑，四段论：</a:t>
            </a:r>
            <a:endParaRPr lang="en-US" altLang="zh-CN" sz="2800" b="1" dirty="0">
              <a:latin typeface="微软雅黑" panose="020B0503020204020204" pitchFamily="34" charset="-122"/>
              <a:ea typeface="微软雅黑" panose="020B0503020204020204" pitchFamily="34" charset="-122"/>
            </a:endParaRPr>
          </a:p>
        </p:txBody>
      </p:sp>
      <p:sp>
        <p:nvSpPr>
          <p:cNvPr id="34" name="矩形 33"/>
          <p:cNvSpPr/>
          <p:nvPr/>
        </p:nvSpPr>
        <p:spPr>
          <a:xfrm>
            <a:off x="395536" y="4423093"/>
            <a:ext cx="4160496" cy="1526187"/>
          </a:xfrm>
          <a:prstGeom prst="rect">
            <a:avLst/>
          </a:prstGeom>
        </p:spPr>
        <p:txBody>
          <a:bodyPr wrap="square">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研究了</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场景下的</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问题，通过优化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分析</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变量实现了</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（包括优化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性能分析问题），使用了</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方法，仿真结果证明了</a:t>
            </a:r>
            <a:r>
              <a:rPr lang="en-US" altLang="zh-CN" sz="1600" dirty="0">
                <a:latin typeface="微软雅黑" panose="020B0503020204020204" pitchFamily="34" charset="-122"/>
                <a:ea typeface="微软雅黑" panose="020B0503020204020204" pitchFamily="34" charset="-122"/>
              </a:rPr>
              <a:t>XX/</a:t>
            </a:r>
            <a:r>
              <a:rPr lang="zh-CN" altLang="en-US" sz="1600" dirty="0">
                <a:latin typeface="微软雅黑" panose="020B0503020204020204" pitchFamily="34" charset="-122"/>
                <a:ea typeface="微软雅黑" panose="020B0503020204020204" pitchFamily="34" charset="-122"/>
              </a:rPr>
              <a:t>新发现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验证了算法的优越性。</a:t>
            </a:r>
            <a:endParaRPr lang="zh-CN" altLang="en-US" sz="16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611560" y="2389076"/>
            <a:ext cx="5077469" cy="1754326"/>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第一部分：</a:t>
            </a:r>
            <a:r>
              <a:rPr lang="en-US" altLang="zh-CN" b="1" dirty="0">
                <a:latin typeface="微软雅黑" panose="020B0503020204020204" pitchFamily="34" charset="-122"/>
                <a:ea typeface="微软雅黑" panose="020B0503020204020204" pitchFamily="34" charset="-122"/>
              </a:rPr>
              <a:t>Background/Purpose</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第二部分：</a:t>
            </a:r>
            <a:r>
              <a:rPr lang="en-US" altLang="zh-CN" b="1" dirty="0">
                <a:latin typeface="微软雅黑" panose="020B0503020204020204" pitchFamily="34" charset="-122"/>
                <a:ea typeface="微软雅黑" panose="020B0503020204020204" pitchFamily="34" charset="-122"/>
              </a:rPr>
              <a:t>Problems</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第三部分：</a:t>
            </a:r>
            <a:r>
              <a:rPr lang="en-US" altLang="zh-CN" b="1" dirty="0">
                <a:latin typeface="微软雅黑" panose="020B0503020204020204" pitchFamily="34" charset="-122"/>
                <a:ea typeface="微软雅黑" panose="020B0503020204020204" pitchFamily="34" charset="-122"/>
              </a:rPr>
              <a:t>Methods/Algorithms</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第四部分：</a:t>
            </a:r>
            <a:r>
              <a:rPr lang="en-US" altLang="zh-CN" b="1" dirty="0">
                <a:latin typeface="微软雅黑" panose="020B0503020204020204" pitchFamily="34" charset="-122"/>
                <a:ea typeface="微软雅黑" panose="020B0503020204020204" pitchFamily="34" charset="-122"/>
              </a:rPr>
              <a:t>Results/Findings</a:t>
            </a:r>
            <a:endParaRPr lang="en-US" altLang="zh-CN" b="1" dirty="0">
              <a:latin typeface="微软雅黑" panose="020B0503020204020204" pitchFamily="34" charset="-122"/>
              <a:ea typeface="微软雅黑" panose="020B0503020204020204" pitchFamily="34" charset="-122"/>
            </a:endParaRPr>
          </a:p>
        </p:txBody>
      </p:sp>
      <p:sp>
        <p:nvSpPr>
          <p:cNvPr id="55" name="圆角矩形 54"/>
          <p:cNvSpPr/>
          <p:nvPr/>
        </p:nvSpPr>
        <p:spPr>
          <a:xfrm>
            <a:off x="294152" y="4330919"/>
            <a:ext cx="4251181" cy="1618361"/>
          </a:xfrm>
          <a:prstGeom prst="roundRect">
            <a:avLst>
              <a:gd name="adj" fmla="val 4542"/>
            </a:avLst>
          </a:prstGeom>
          <a:noFill/>
          <a:ln>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7" name="右箭头 56"/>
          <p:cNvSpPr/>
          <p:nvPr/>
        </p:nvSpPr>
        <p:spPr>
          <a:xfrm rot="5400000">
            <a:off x="2154726" y="3997423"/>
            <a:ext cx="530031" cy="545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837465" y="1628800"/>
            <a:ext cx="4091304" cy="3756284"/>
            <a:chOff x="4837465" y="2027354"/>
            <a:chExt cx="4091304" cy="3756284"/>
          </a:xfrm>
        </p:grpSpPr>
        <p:pic>
          <p:nvPicPr>
            <p:cNvPr id="35" name="图片 34"/>
            <p:cNvPicPr>
              <a:picLocks noChangeAspect="1"/>
            </p:cNvPicPr>
            <p:nvPr/>
          </p:nvPicPr>
          <p:blipFill>
            <a:blip r:embed="rId2"/>
            <a:stretch>
              <a:fillRect/>
            </a:stretch>
          </p:blipFill>
          <p:spPr>
            <a:xfrm>
              <a:off x="4837465" y="2027354"/>
              <a:ext cx="4091304" cy="3756284"/>
            </a:xfrm>
            <a:prstGeom prst="rect">
              <a:avLst/>
            </a:prstGeom>
          </p:spPr>
        </p:pic>
        <p:sp>
          <p:nvSpPr>
            <p:cNvPr id="36" name="矩形 35"/>
            <p:cNvSpPr/>
            <p:nvPr/>
          </p:nvSpPr>
          <p:spPr>
            <a:xfrm>
              <a:off x="4883470" y="5207131"/>
              <a:ext cx="3996729" cy="554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4716016" y="5529553"/>
            <a:ext cx="5077469" cy="92333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反映中心内容，</a:t>
            </a:r>
            <a:r>
              <a:rPr lang="en-US" altLang="zh-CN" b="1" dirty="0">
                <a:latin typeface="微软雅黑" panose="020B0503020204020204" pitchFamily="34" charset="-122"/>
                <a:ea typeface="微软雅黑" panose="020B0503020204020204" pitchFamily="34" charset="-122"/>
              </a:rPr>
              <a:t>3-8</a:t>
            </a:r>
            <a:r>
              <a:rPr lang="zh-CN" altLang="en-US" b="1" dirty="0">
                <a:latin typeface="微软雅黑" panose="020B0503020204020204" pitchFamily="34" charset="-122"/>
                <a:ea typeface="微软雅黑" panose="020B0503020204020204" pitchFamily="34" charset="-122"/>
              </a:rPr>
              <a:t>个词</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逗号</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空格</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分号隔开（根据期刊</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会议要求）</a:t>
            </a:r>
            <a:endParaRPr lang="en-US" altLang="zh-CN" b="1" dirty="0">
              <a:latin typeface="微软雅黑" panose="020B0503020204020204" pitchFamily="34" charset="-122"/>
              <a:ea typeface="微软雅黑" panose="020B0503020204020204" pitchFamily="34" charset="-122"/>
            </a:endParaRPr>
          </a:p>
        </p:txBody>
      </p:sp>
      <p:sp>
        <p:nvSpPr>
          <p:cNvPr id="60" name="右箭头 59"/>
          <p:cNvSpPr/>
          <p:nvPr/>
        </p:nvSpPr>
        <p:spPr>
          <a:xfrm rot="5400000">
            <a:off x="6691336" y="5215026"/>
            <a:ext cx="504059" cy="422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809129" y="6011508"/>
            <a:ext cx="3330823" cy="418191"/>
          </a:xfrm>
          <a:prstGeom prst="rect">
            <a:avLst/>
          </a:prstGeom>
          <a:noFill/>
        </p:spPr>
        <p:txBody>
          <a:bodyPr wrap="square" rtlCol="0">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期刊</a:t>
            </a:r>
            <a:r>
              <a:rPr lang="en-US" altLang="zh-CN" sz="1600" b="1" dirty="0">
                <a:solidFill>
                  <a:srgbClr val="C00000"/>
                </a:solidFill>
                <a:latin typeface="微软雅黑" panose="020B0503020204020204" pitchFamily="34" charset="-122"/>
                <a:ea typeface="微软雅黑" panose="020B0503020204020204" pitchFamily="34" charset="-122"/>
              </a:rPr>
              <a:t>250</a:t>
            </a:r>
            <a:r>
              <a:rPr lang="zh-CN" altLang="en-US" sz="1600" b="1" dirty="0">
                <a:solidFill>
                  <a:srgbClr val="C00000"/>
                </a:solidFill>
                <a:latin typeface="微软雅黑" panose="020B0503020204020204" pitchFamily="34" charset="-122"/>
                <a:ea typeface="微软雅黑" panose="020B0503020204020204" pitchFamily="34" charset="-122"/>
              </a:rPr>
              <a:t>词之内，会议</a:t>
            </a:r>
            <a:r>
              <a:rPr lang="en-US" altLang="zh-CN" sz="1600" b="1" dirty="0">
                <a:solidFill>
                  <a:srgbClr val="C00000"/>
                </a:solidFill>
                <a:latin typeface="微软雅黑" panose="020B0503020204020204" pitchFamily="34" charset="-122"/>
                <a:ea typeface="微软雅黑" panose="020B0503020204020204" pitchFamily="34" charset="-122"/>
              </a:rPr>
              <a:t>150</a:t>
            </a:r>
            <a:r>
              <a:rPr lang="zh-CN" altLang="en-US" sz="1600" b="1" dirty="0">
                <a:solidFill>
                  <a:srgbClr val="C00000"/>
                </a:solidFill>
                <a:latin typeface="微软雅黑" panose="020B0503020204020204" pitchFamily="34" charset="-122"/>
                <a:ea typeface="微软雅黑" panose="020B0503020204020204" pitchFamily="34" charset="-122"/>
              </a:rPr>
              <a:t>词之内</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1286946"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引言</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pic>
        <p:nvPicPr>
          <p:cNvPr id="4" name="图片 3"/>
          <p:cNvPicPr>
            <a:picLocks noChangeAspect="1"/>
          </p:cNvPicPr>
          <p:nvPr/>
        </p:nvPicPr>
        <p:blipFill>
          <a:blip r:embed="rId2"/>
          <a:stretch>
            <a:fillRect/>
          </a:stretch>
        </p:blipFill>
        <p:spPr>
          <a:xfrm>
            <a:off x="116702" y="1905933"/>
            <a:ext cx="5110463" cy="3399206"/>
          </a:xfrm>
          <a:prstGeom prst="rect">
            <a:avLst/>
          </a:prstGeom>
        </p:spPr>
      </p:pic>
      <p:sp>
        <p:nvSpPr>
          <p:cNvPr id="5" name="圆角矩形 4"/>
          <p:cNvSpPr/>
          <p:nvPr/>
        </p:nvSpPr>
        <p:spPr>
          <a:xfrm>
            <a:off x="6150708" y="1905933"/>
            <a:ext cx="2021689"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研究空白是这个</a:t>
            </a:r>
            <a:endParaRPr lang="zh-CN" altLang="en-US" b="1" dirty="0">
              <a:latin typeface="微软雅黑" panose="020B0503020204020204" pitchFamily="34" charset="-122"/>
              <a:ea typeface="微软雅黑" panose="020B0503020204020204" pitchFamily="34" charset="-122"/>
            </a:endParaRPr>
          </a:p>
        </p:txBody>
      </p:sp>
      <p:sp>
        <p:nvSpPr>
          <p:cNvPr id="14" name="圆角矩形 13"/>
          <p:cNvSpPr/>
          <p:nvPr/>
        </p:nvSpPr>
        <p:spPr>
          <a:xfrm>
            <a:off x="6150710" y="3408980"/>
            <a:ext cx="2021689"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研究空白很重要</a:t>
            </a:r>
            <a:endParaRPr lang="zh-CN" altLang="en-US"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6150710" y="4883838"/>
            <a:ext cx="2021689"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我的研究正好填补了这个空白</a:t>
            </a:r>
            <a:endParaRPr lang="zh-CN" altLang="en-US" b="1" dirty="0">
              <a:latin typeface="微软雅黑" panose="020B0503020204020204" pitchFamily="34" charset="-122"/>
              <a:ea typeface="微软雅黑" panose="020B0503020204020204" pitchFamily="34" charset="-122"/>
            </a:endParaRPr>
          </a:p>
        </p:txBody>
      </p:sp>
      <p:sp>
        <p:nvSpPr>
          <p:cNvPr id="16" name="右箭头 15"/>
          <p:cNvSpPr/>
          <p:nvPr/>
        </p:nvSpPr>
        <p:spPr>
          <a:xfrm rot="5400000">
            <a:off x="6896537" y="2816848"/>
            <a:ext cx="530031" cy="545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6920848" y="4337528"/>
            <a:ext cx="530031" cy="545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1286946"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引言</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251520" y="1556792"/>
            <a:ext cx="8632576" cy="5493812"/>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研究背景：   当前大背景</a:t>
            </a:r>
            <a:r>
              <a:rPr lang="en-US" altLang="zh-CN"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引出需求</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论文所涉及关键内容</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技术的发展背景</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相关工作进展（参考文献</a:t>
            </a:r>
            <a:r>
              <a:rPr lang="zh-CN" altLang="en-US" b="1" dirty="0">
                <a:solidFill>
                  <a:srgbClr val="C00000"/>
                </a:solidFill>
                <a:latin typeface="微软雅黑" panose="020B0503020204020204" pitchFamily="34" charset="-122"/>
                <a:ea typeface="微软雅黑" panose="020B0503020204020204" pitchFamily="34" charset="-122"/>
              </a:rPr>
              <a:t>分类，深度，时态、格式统一</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动机（</a:t>
            </a:r>
            <a:r>
              <a:rPr lang="en-US" altLang="zh-CN" b="1" dirty="0">
                <a:latin typeface="微软雅黑" panose="020B0503020204020204" pitchFamily="34" charset="-122"/>
                <a:ea typeface="微软雅黑" panose="020B0503020204020204" pitchFamily="34" charset="-122"/>
              </a:rPr>
              <a:t>Motivation</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问题</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是重要的；</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2)</a:t>
            </a:r>
            <a:r>
              <a:rPr lang="zh-CN" altLang="en-US" b="1" dirty="0">
                <a:latin typeface="微软雅黑" panose="020B0503020204020204" pitchFamily="34" charset="-122"/>
                <a:ea typeface="微软雅黑" panose="020B0503020204020204" pitchFamily="34" charset="-122"/>
              </a:rPr>
              <a:t>前人的工作</a:t>
            </a:r>
            <a:r>
              <a:rPr lang="en-US" altLang="zh-CN" b="1" dirty="0">
                <a:latin typeface="微软雅黑" panose="020B0503020204020204" pitchFamily="34" charset="-122"/>
                <a:ea typeface="微软雅黑" panose="020B0503020204020204" pitchFamily="34" charset="-122"/>
              </a:rPr>
              <a:t>ABC</a:t>
            </a:r>
            <a:r>
              <a:rPr lang="zh-CN" altLang="en-US" b="1" dirty="0">
                <a:latin typeface="微软雅黑" panose="020B0503020204020204" pitchFamily="34" charset="-122"/>
                <a:ea typeface="微软雅黑" panose="020B0503020204020204" pitchFamily="34" charset="-122"/>
              </a:rPr>
              <a:t>曾经研究过这个问题；</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3)ABC</a:t>
            </a:r>
            <a:r>
              <a:rPr lang="zh-CN" altLang="en-US" b="1" dirty="0">
                <a:latin typeface="微软雅黑" panose="020B0503020204020204" pitchFamily="34" charset="-122"/>
                <a:ea typeface="微软雅黑" panose="020B0503020204020204" pitchFamily="34" charset="-122"/>
              </a:rPr>
              <a:t>有一些缺陷；</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4)</a:t>
            </a:r>
            <a:r>
              <a:rPr lang="zh-CN" altLang="en-US" b="1" dirty="0">
                <a:latin typeface="微软雅黑" panose="020B0503020204020204" pitchFamily="34" charset="-122"/>
                <a:ea typeface="微软雅黑" panose="020B0503020204020204" pitchFamily="34" charset="-122"/>
              </a:rPr>
              <a:t>因此我们提出了改进</a:t>
            </a:r>
            <a:r>
              <a:rPr lang="en-US" altLang="zh-CN"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引出我们的研究（凸显研究价值）</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贡献（</a:t>
            </a:r>
            <a:r>
              <a:rPr lang="en-US" altLang="zh-CN" b="1" dirty="0">
                <a:latin typeface="微软雅黑" panose="020B0503020204020204" pitchFamily="34" charset="-122"/>
                <a:ea typeface="微软雅黑" panose="020B0503020204020204" pitchFamily="34" charset="-122"/>
              </a:rPr>
              <a:t>Contribution</a:t>
            </a:r>
            <a:r>
              <a:rPr lang="zh-CN" altLang="en-US" b="1" dirty="0">
                <a:latin typeface="微软雅黑" panose="020B0503020204020204" pitchFamily="34" charset="-122"/>
                <a:ea typeface="微软雅黑" panose="020B0503020204020204" pitchFamily="34" charset="-122"/>
              </a:rPr>
              <a:t>）：研究了</a:t>
            </a:r>
            <a:r>
              <a:rPr lang="en-US" altLang="zh-CN" b="1" dirty="0">
                <a:latin typeface="微软雅黑" panose="020B0503020204020204" pitchFamily="34" charset="-122"/>
                <a:ea typeface="微软雅黑" panose="020B0503020204020204" pitchFamily="34" charset="-122"/>
              </a:rPr>
              <a:t>XX</a:t>
            </a:r>
            <a:r>
              <a:rPr lang="zh-CN" altLang="en-US" b="1" dirty="0">
                <a:latin typeface="微软雅黑" panose="020B0503020204020204" pitchFamily="34" charset="-122"/>
                <a:ea typeface="微软雅黑" panose="020B0503020204020204" pitchFamily="34" charset="-122"/>
              </a:rPr>
              <a:t>新问题；提出了</a:t>
            </a:r>
            <a:r>
              <a:rPr lang="en-US" altLang="zh-CN" b="1" dirty="0">
                <a:latin typeface="微软雅黑" panose="020B0503020204020204" pitchFamily="34" charset="-122"/>
                <a:ea typeface="微软雅黑" panose="020B0503020204020204" pitchFamily="34" charset="-122"/>
              </a:rPr>
              <a:t>XX</a:t>
            </a:r>
            <a:r>
              <a:rPr lang="zh-CN" altLang="en-US" b="1" dirty="0">
                <a:latin typeface="微软雅黑" panose="020B0503020204020204" pitchFamily="34" charset="-122"/>
                <a:ea typeface="微软雅黑" panose="020B0503020204020204" pitchFamily="34" charset="-122"/>
              </a:rPr>
              <a:t>新方法；获得了</a:t>
            </a:r>
            <a:r>
              <a:rPr lang="en-US" altLang="zh-CN" b="1" dirty="0">
                <a:latin typeface="微软雅黑" panose="020B0503020204020204" pitchFamily="34" charset="-122"/>
                <a:ea typeface="微软雅黑" panose="020B0503020204020204" pitchFamily="34" charset="-122"/>
              </a:rPr>
              <a:t>XX</a:t>
            </a:r>
            <a:r>
              <a:rPr lang="zh-CN" altLang="en-US" b="1" dirty="0">
                <a:latin typeface="微软雅黑" panose="020B0503020204020204" pitchFamily="34" charset="-122"/>
                <a:ea typeface="微软雅黑" panose="020B0503020204020204" pitchFamily="34" charset="-122"/>
              </a:rPr>
              <a:t>新结论</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文章概览：简要说明每部分都讲了什么</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p:txBody>
      </p:sp>
      <p:sp>
        <p:nvSpPr>
          <p:cNvPr id="3" name="左中括号 2"/>
          <p:cNvSpPr/>
          <p:nvPr/>
        </p:nvSpPr>
        <p:spPr>
          <a:xfrm>
            <a:off x="5580112" y="2123621"/>
            <a:ext cx="144016" cy="1224136"/>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
        <p:nvSpPr>
          <p:cNvPr id="8" name="文本框 7"/>
          <p:cNvSpPr txBox="1"/>
          <p:nvPr/>
        </p:nvSpPr>
        <p:spPr>
          <a:xfrm>
            <a:off x="5724128" y="2071247"/>
            <a:ext cx="3159968" cy="133882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内容</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技术是什么</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有什么优势</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当前发展趋势</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相关研究进展</a:t>
            </a:r>
            <a:endParaRPr lang="en-US" altLang="zh-CN" b="1" dirty="0">
              <a:latin typeface="微软雅黑" panose="020B0503020204020204" pitchFamily="34" charset="-122"/>
              <a:ea typeface="微软雅黑" panose="020B0503020204020204" pitchFamily="34" charset="-122"/>
            </a:endParaRPr>
          </a:p>
        </p:txBody>
      </p:sp>
      <p:sp>
        <p:nvSpPr>
          <p:cNvPr id="9" name="左中括号 8"/>
          <p:cNvSpPr/>
          <p:nvPr/>
        </p:nvSpPr>
        <p:spPr>
          <a:xfrm>
            <a:off x="1475656" y="1912514"/>
            <a:ext cx="144016" cy="1948533"/>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
        <p:nvSpPr>
          <p:cNvPr id="11" name="左中括号 10"/>
          <p:cNvSpPr/>
          <p:nvPr/>
        </p:nvSpPr>
        <p:spPr>
          <a:xfrm>
            <a:off x="2637293" y="4331336"/>
            <a:ext cx="144016" cy="1224136"/>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左中括号 12"/>
          <p:cNvSpPr/>
          <p:nvPr/>
        </p:nvSpPr>
        <p:spPr>
          <a:xfrm>
            <a:off x="179512" y="1761422"/>
            <a:ext cx="144016" cy="4619906"/>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grpSp>
        <p:nvGrpSpPr>
          <p:cNvPr id="10" name="组合 9"/>
          <p:cNvGrpSpPr/>
          <p:nvPr/>
        </p:nvGrpSpPr>
        <p:grpSpPr>
          <a:xfrm>
            <a:off x="4552953" y="1950877"/>
            <a:ext cx="4627586" cy="1643194"/>
            <a:chOff x="4279050" y="1848698"/>
            <a:chExt cx="4627586" cy="1643194"/>
          </a:xfrm>
        </p:grpSpPr>
        <p:grpSp>
          <p:nvGrpSpPr>
            <p:cNvPr id="6" name="组合 5"/>
            <p:cNvGrpSpPr/>
            <p:nvPr/>
          </p:nvGrpSpPr>
          <p:grpSpPr>
            <a:xfrm>
              <a:off x="4279050" y="1848698"/>
              <a:ext cx="4627586" cy="1643194"/>
              <a:chOff x="-828600" y="2071247"/>
              <a:chExt cx="4627586" cy="1643194"/>
            </a:xfrm>
          </p:grpSpPr>
          <p:sp>
            <p:nvSpPr>
              <p:cNvPr id="4" name="矩形 3"/>
              <p:cNvSpPr/>
              <p:nvPr/>
            </p:nvSpPr>
            <p:spPr>
              <a:xfrm>
                <a:off x="-828600" y="2071247"/>
                <a:ext cx="4627586" cy="1643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03658" y="2144781"/>
                <a:ext cx="4502644" cy="1569660"/>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Many studies have found a significant association between X and Y </a:t>
                </a:r>
                <a:r>
                  <a:rPr lang="en-US" altLang="zh-CN" sz="1600" dirty="0">
                    <a:solidFill>
                      <a:srgbClr val="FF0000"/>
                    </a:solidFill>
                    <a:latin typeface="微软雅黑" panose="020B0503020204020204" pitchFamily="34" charset="-122"/>
                    <a:ea typeface="微软雅黑" panose="020B0503020204020204" pitchFamily="34" charset="-122"/>
                  </a:rPr>
                  <a:t>[4-15]. </a:t>
                </a:r>
                <a:endParaRPr lang="en-US" altLang="zh-CN" sz="1600" dirty="0">
                  <a:solidFill>
                    <a:srgbClr val="FF0000"/>
                  </a:solidFill>
                  <a:latin typeface="微软雅黑" panose="020B0503020204020204" pitchFamily="34" charset="-122"/>
                  <a:ea typeface="微软雅黑" panose="020B0503020204020204" pitchFamily="34" charset="-122"/>
                </a:endParaRPr>
              </a:p>
              <a:p>
                <a:pPr algn="just"/>
                <a:endParaRPr lang="en-US" altLang="zh-CN" sz="1600" dirty="0">
                  <a:latin typeface="微软雅黑" panose="020B0503020204020204" pitchFamily="34" charset="-122"/>
                  <a:ea typeface="微软雅黑" panose="020B0503020204020204" pitchFamily="34" charset="-122"/>
                </a:endParaRPr>
              </a:p>
              <a:p>
                <a:pPr algn="just"/>
                <a:r>
                  <a:rPr lang="en-US" altLang="zh-CN" sz="1600" dirty="0">
                    <a:latin typeface="微软雅黑" panose="020B0503020204020204" pitchFamily="34" charset="-122"/>
                    <a:ea typeface="微软雅黑" panose="020B0503020204020204" pitchFamily="34" charset="-122"/>
                  </a:rPr>
                  <a:t>A significant association has been found between X and Y in </a:t>
                </a:r>
                <a:r>
                  <a:rPr lang="en-US" altLang="zh-CN" sz="1600" dirty="0">
                    <a:solidFill>
                      <a:srgbClr val="00B050"/>
                    </a:solidFill>
                    <a:latin typeface="微软雅黑" panose="020B0503020204020204" pitchFamily="34" charset="-122"/>
                    <a:ea typeface="微软雅黑" panose="020B0503020204020204" pitchFamily="34" charset="-122"/>
                  </a:rPr>
                  <a:t>men[4-7], women [8-11], and children [12-15].</a:t>
                </a:r>
                <a:endParaRPr lang="en-US" altLang="zh-CN" sz="1600" dirty="0">
                  <a:solidFill>
                    <a:srgbClr val="00B050"/>
                  </a:solidFill>
                  <a:latin typeface="微软雅黑" panose="020B0503020204020204" pitchFamily="34" charset="-122"/>
                  <a:ea typeface="微软雅黑" panose="020B0503020204020204" pitchFamily="34" charset="-122"/>
                </a:endParaRPr>
              </a:p>
            </p:txBody>
          </p:sp>
        </p:grpSp>
        <p:sp>
          <p:nvSpPr>
            <p:cNvPr id="15" name="右箭头 14"/>
            <p:cNvSpPr/>
            <p:nvPr/>
          </p:nvSpPr>
          <p:spPr>
            <a:xfrm rot="5400000">
              <a:off x="6537631" y="2373073"/>
              <a:ext cx="303642" cy="421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677859" y="3706748"/>
            <a:ext cx="4473966" cy="1643194"/>
            <a:chOff x="4279050" y="1848698"/>
            <a:chExt cx="4473966" cy="1643194"/>
          </a:xfrm>
        </p:grpSpPr>
        <p:grpSp>
          <p:nvGrpSpPr>
            <p:cNvPr id="19" name="组合 18"/>
            <p:cNvGrpSpPr/>
            <p:nvPr/>
          </p:nvGrpSpPr>
          <p:grpSpPr>
            <a:xfrm>
              <a:off x="4279050" y="1848698"/>
              <a:ext cx="4473966" cy="1643194"/>
              <a:chOff x="-828600" y="2071247"/>
              <a:chExt cx="4473966" cy="1643194"/>
            </a:xfrm>
          </p:grpSpPr>
          <p:sp>
            <p:nvSpPr>
              <p:cNvPr id="21" name="矩形 20"/>
              <p:cNvSpPr/>
              <p:nvPr/>
            </p:nvSpPr>
            <p:spPr>
              <a:xfrm>
                <a:off x="-828600" y="2071247"/>
                <a:ext cx="4473966" cy="1643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03658" y="2144781"/>
                <a:ext cx="4213392" cy="1569660"/>
              </a:xfrm>
              <a:prstGeom prst="rect">
                <a:avLst/>
              </a:prstGeom>
              <a:noFill/>
            </p:spPr>
            <p:txBody>
              <a:bodyPr wrap="square" rtlCol="0">
                <a:spAutoFit/>
              </a:bodyPr>
              <a:lstStyle/>
              <a:p>
                <a:pPr algn="just"/>
                <a:r>
                  <a:rPr lang="en-US" altLang="zh-CN" sz="1600" dirty="0">
                    <a:solidFill>
                      <a:srgbClr val="FF0000"/>
                    </a:solidFill>
                    <a:latin typeface="微软雅黑" panose="020B0503020204020204" pitchFamily="34" charset="-122"/>
                    <a:ea typeface="微软雅黑" panose="020B0503020204020204" pitchFamily="34" charset="-122"/>
                  </a:rPr>
                  <a:t>XXX is important</a:t>
                </a:r>
                <a:endParaRPr lang="en-US" altLang="zh-CN" sz="1600" dirty="0">
                  <a:solidFill>
                    <a:srgbClr val="FF0000"/>
                  </a:solidFill>
                  <a:latin typeface="微软雅黑" panose="020B0503020204020204" pitchFamily="34" charset="-122"/>
                  <a:ea typeface="微软雅黑" panose="020B0503020204020204" pitchFamily="34" charset="-122"/>
                </a:endParaRPr>
              </a:p>
              <a:p>
                <a:pPr algn="just"/>
                <a:endParaRPr lang="en-US" altLang="zh-CN" sz="1600" dirty="0">
                  <a:latin typeface="微软雅黑" panose="020B0503020204020204" pitchFamily="34" charset="-122"/>
                  <a:ea typeface="微软雅黑" panose="020B0503020204020204" pitchFamily="34" charset="-122"/>
                </a:endParaRPr>
              </a:p>
              <a:p>
                <a:pPr algn="just"/>
                <a:r>
                  <a:rPr lang="en-US" altLang="zh-CN" sz="1600" dirty="0">
                    <a:latin typeface="微软雅黑" panose="020B0503020204020204" pitchFamily="34" charset="-122"/>
                    <a:ea typeface="微软雅黑" panose="020B0503020204020204" pitchFamily="34" charset="-122"/>
                  </a:rPr>
                  <a:t>The development of XXX is </a:t>
                </a:r>
                <a:r>
                  <a:rPr lang="en-US" altLang="zh-CN" sz="1600" b="1" dirty="0">
                    <a:latin typeface="微软雅黑" panose="020B0503020204020204" pitchFamily="34" charset="-122"/>
                    <a:ea typeface="微软雅黑" panose="020B0503020204020204" pitchFamily="34" charset="-122"/>
                  </a:rPr>
                  <a:t>necessary</a:t>
                </a:r>
                <a:r>
                  <a:rPr lang="en-US" altLang="zh-CN" sz="1600" dirty="0">
                    <a:latin typeface="微软雅黑" panose="020B0503020204020204" pitchFamily="34" charset="-122"/>
                    <a:ea typeface="微软雅黑" panose="020B0503020204020204" pitchFamily="34" charset="-122"/>
                  </a:rPr>
                  <a:t> for the B5G in communication systems to </a:t>
                </a:r>
                <a:r>
                  <a:rPr lang="en-US" altLang="zh-CN" sz="1600" dirty="0">
                    <a:solidFill>
                      <a:srgbClr val="00B050"/>
                    </a:solidFill>
                    <a:latin typeface="微软雅黑" panose="020B0503020204020204" pitchFamily="34" charset="-122"/>
                    <a:ea typeface="微软雅黑" panose="020B0503020204020204" pitchFamily="34" charset="-122"/>
                  </a:rPr>
                  <a:t>achieve massive connection, lower latency, </a:t>
                </a:r>
                <a:r>
                  <a:rPr lang="en-US" altLang="zh-CN" sz="1600" b="1" dirty="0">
                    <a:latin typeface="微软雅黑" panose="020B0503020204020204" pitchFamily="34" charset="-122"/>
                    <a:ea typeface="微软雅黑" panose="020B0503020204020204" pitchFamily="34" charset="-122"/>
                  </a:rPr>
                  <a:t>which will further </a:t>
                </a:r>
                <a:r>
                  <a:rPr lang="en-US" altLang="zh-CN" sz="1600" dirty="0">
                    <a:latin typeface="微软雅黑" panose="020B0503020204020204" pitchFamily="34" charset="-122"/>
                    <a:ea typeface="微软雅黑" panose="020B0503020204020204" pitchFamily="34" charset="-122"/>
                  </a:rPr>
                  <a:t>…… </a:t>
                </a:r>
                <a:endParaRPr lang="en-US" altLang="zh-CN" sz="1600" dirty="0">
                  <a:solidFill>
                    <a:srgbClr val="00B050"/>
                  </a:solidFill>
                  <a:latin typeface="微软雅黑" panose="020B0503020204020204" pitchFamily="34" charset="-122"/>
                  <a:ea typeface="微软雅黑" panose="020B0503020204020204" pitchFamily="34" charset="-122"/>
                </a:endParaRPr>
              </a:p>
            </p:txBody>
          </p:sp>
        </p:grpSp>
        <p:sp>
          <p:nvSpPr>
            <p:cNvPr id="20" name="右箭头 19"/>
            <p:cNvSpPr/>
            <p:nvPr/>
          </p:nvSpPr>
          <p:spPr>
            <a:xfrm rot="5400000">
              <a:off x="6415627" y="2078903"/>
              <a:ext cx="303642" cy="421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2727106"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正文、结论</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1292551" y="1765133"/>
            <a:ext cx="6255498" cy="2308324"/>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系统模型</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问题表述</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算法求解</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公式推导</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仿真验证</a:t>
            </a:r>
            <a:endParaRPr lang="en-US" altLang="zh-CN" sz="2400" b="1" dirty="0">
              <a:latin typeface="微软雅黑" panose="020B0503020204020204" pitchFamily="34" charset="-122"/>
              <a:ea typeface="微软雅黑" panose="020B0503020204020204" pitchFamily="34" charset="-122"/>
            </a:endParaRPr>
          </a:p>
        </p:txBody>
      </p:sp>
      <p:sp>
        <p:nvSpPr>
          <p:cNvPr id="2" name="矩形 1"/>
          <p:cNvSpPr/>
          <p:nvPr/>
        </p:nvSpPr>
        <p:spPr>
          <a:xfrm>
            <a:off x="4496322" y="2279277"/>
            <a:ext cx="4508863" cy="258532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仿真数据一定要详细给出</a:t>
            </a:r>
            <a:endParaRPr lang="en-US" altLang="zh-CN" b="1"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明确研究价值，需要有</a:t>
            </a:r>
            <a:r>
              <a:rPr lang="zh-CN" altLang="en-US" b="1" dirty="0">
                <a:solidFill>
                  <a:srgbClr val="C00000"/>
                </a:solidFill>
                <a:latin typeface="微软雅黑" panose="020B0503020204020204" pitchFamily="34" charset="-122"/>
                <a:ea typeface="微软雅黑" panose="020B0503020204020204" pitchFamily="34" charset="-122"/>
              </a:rPr>
              <a:t>类比方案</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solidFill>
                  <a:srgbClr val="C00000"/>
                </a:solidFill>
                <a:latin typeface="微软雅黑" panose="020B0503020204020204" pitchFamily="34" charset="-122"/>
                <a:ea typeface="微软雅黑" panose="020B0503020204020204" pitchFamily="34" charset="-122"/>
              </a:rPr>
              <a:t>结果</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讨论</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仿真图的大小保持一致（</a:t>
            </a:r>
            <a:r>
              <a:rPr lang="en-US" altLang="zh-CN" b="1" dirty="0">
                <a:latin typeface="微软雅黑" panose="020B0503020204020204" pitchFamily="34" charset="-122"/>
                <a:ea typeface="微软雅黑" panose="020B0503020204020204" pitchFamily="34" charset="-122"/>
              </a:rPr>
              <a:t>2.8-3.2</a:t>
            </a:r>
            <a:r>
              <a:rPr lang="zh-CN" altLang="en-US" b="1" dirty="0">
                <a:latin typeface="微软雅黑" panose="020B0503020204020204" pitchFamily="34" charset="-122"/>
                <a:ea typeface="微软雅黑" panose="020B0503020204020204" pitchFamily="34" charset="-122"/>
              </a:rPr>
              <a:t>英尺宽），字体新罗马，图中字体</a:t>
            </a:r>
            <a:r>
              <a:rPr lang="en-US" altLang="zh-CN" b="1" dirty="0">
                <a:latin typeface="微软雅黑" panose="020B0503020204020204" pitchFamily="34" charset="-122"/>
                <a:ea typeface="微软雅黑" panose="020B0503020204020204" pitchFamily="34" charset="-122"/>
              </a:rPr>
              <a:t>14</a:t>
            </a:r>
            <a:r>
              <a:rPr lang="zh-CN" altLang="en-US" b="1" dirty="0">
                <a:latin typeface="微软雅黑" panose="020B0503020204020204" pitchFamily="34" charset="-122"/>
                <a:ea typeface="微软雅黑" panose="020B0503020204020204" pitchFamily="34" charset="-122"/>
              </a:rPr>
              <a:t>，上标</a:t>
            </a:r>
            <a:r>
              <a:rPr lang="en-US" altLang="zh-CN" b="1" dirty="0">
                <a:latin typeface="微软雅黑" panose="020B0503020204020204" pitchFamily="34" charset="-122"/>
                <a:ea typeface="微软雅黑" panose="020B0503020204020204" pitchFamily="34" charset="-122"/>
              </a:rPr>
              <a:t>12</a:t>
            </a:r>
            <a:r>
              <a:rPr lang="zh-CN" altLang="en-US" b="1" dirty="0">
                <a:latin typeface="微软雅黑" panose="020B0503020204020204" pitchFamily="34" charset="-122"/>
                <a:ea typeface="微软雅黑" panose="020B0503020204020204" pitchFamily="34" charset="-122"/>
              </a:rPr>
              <a:t>，标注</a:t>
            </a:r>
            <a:r>
              <a:rPr lang="en-US" altLang="zh-CN" b="1" dirty="0">
                <a:latin typeface="微软雅黑" panose="020B0503020204020204" pitchFamily="34" charset="-122"/>
                <a:ea typeface="微软雅黑" panose="020B0503020204020204" pitchFamily="34" charset="-122"/>
              </a:rPr>
              <a:t>14</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XY</a:t>
            </a:r>
            <a:r>
              <a:rPr lang="zh-CN" altLang="en-US" b="1" dirty="0">
                <a:latin typeface="微软雅黑" panose="020B0503020204020204" pitchFamily="34" charset="-122"/>
                <a:ea typeface="微软雅黑" panose="020B0503020204020204" pitchFamily="34" charset="-122"/>
              </a:rPr>
              <a:t>轴</a:t>
            </a:r>
            <a:r>
              <a:rPr lang="en-US" altLang="zh-CN" b="1" dirty="0">
                <a:latin typeface="微软雅黑" panose="020B0503020204020204" pitchFamily="34" charset="-122"/>
                <a:ea typeface="微软雅黑" panose="020B0503020204020204" pitchFamily="34" charset="-122"/>
              </a:rPr>
              <a:t>18</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292551" y="5085462"/>
            <a:ext cx="5871737" cy="92333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内容基本与摘要一致，可以添加关于未解决问题的讨论，以及相似文章结果的比较等</a:t>
            </a:r>
            <a:endParaRPr lang="en-US" altLang="zh-CN"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16408" y="5007706"/>
            <a:ext cx="936104" cy="646331"/>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结论</a:t>
            </a:r>
            <a:endParaRPr lang="en-US" altLang="zh-CN" sz="24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34732" y="2447276"/>
            <a:ext cx="936104" cy="581057"/>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正文</a:t>
            </a:r>
            <a:endParaRPr lang="en-US" altLang="zh-CN" sz="2400" b="1" dirty="0">
              <a:latin typeface="微软雅黑" panose="020B0503020204020204" pitchFamily="34" charset="-122"/>
              <a:ea typeface="微软雅黑" panose="020B0503020204020204" pitchFamily="34" charset="-122"/>
            </a:endParaRPr>
          </a:p>
        </p:txBody>
      </p:sp>
      <p:sp>
        <p:nvSpPr>
          <p:cNvPr id="13" name="左中括号 12"/>
          <p:cNvSpPr/>
          <p:nvPr/>
        </p:nvSpPr>
        <p:spPr>
          <a:xfrm>
            <a:off x="1143734" y="1945028"/>
            <a:ext cx="144016" cy="1948533"/>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
        <p:nvSpPr>
          <p:cNvPr id="14" name="矩形 13"/>
          <p:cNvSpPr/>
          <p:nvPr/>
        </p:nvSpPr>
        <p:spPr>
          <a:xfrm>
            <a:off x="1360649" y="3503880"/>
            <a:ext cx="1267136" cy="554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3081257" y="3636066"/>
            <a:ext cx="975457" cy="422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421292" y="2143283"/>
            <a:ext cx="4508863" cy="2721317"/>
          </a:xfrm>
          <a:prstGeom prst="roundRect">
            <a:avLst>
              <a:gd name="adj" fmla="val 4542"/>
            </a:avLst>
          </a:prstGeom>
          <a:noFill/>
          <a:ln>
            <a:solidFill>
              <a:schemeClr val="accent5"/>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2295058"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参考文献</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116702" y="1676486"/>
            <a:ext cx="5077469" cy="3462486"/>
          </a:xfrm>
          <a:prstGeom prst="rect">
            <a:avLst/>
          </a:prstGeom>
          <a:noFill/>
        </p:spPr>
        <p:txBody>
          <a:bodyPr wrap="square" rtlCol="0">
            <a:spAutoFit/>
          </a:bodyPr>
          <a:lstStyle/>
          <a:p>
            <a:pPr>
              <a:lnSpc>
                <a:spcPct val="150000"/>
              </a:lnSpc>
              <a:spcAft>
                <a:spcPts val="600"/>
              </a:spcAft>
            </a:pPr>
            <a:r>
              <a:rPr lang="zh-CN" altLang="en-US" b="1" dirty="0">
                <a:latin typeface="微软雅黑" panose="020B0503020204020204" pitchFamily="34" charset="-122"/>
                <a:ea typeface="微软雅黑" panose="020B0503020204020204" pitchFamily="34" charset="-122"/>
              </a:rPr>
              <a:t>注意格式和各种标点符号，主要包括：</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引用期刊论文：  已发表有刊号</a:t>
            </a:r>
            <a:endParaRPr lang="en-US" altLang="zh-CN" b="1" dirty="0">
              <a:latin typeface="微软雅黑" panose="020B0503020204020204" pitchFamily="34" charset="-122"/>
              <a:ea typeface="微软雅黑" panose="020B0503020204020204" pitchFamily="34" charset="-122"/>
            </a:endParaRPr>
          </a:p>
          <a:p>
            <a:pPr>
              <a:lnSpc>
                <a:spcPct val="150000"/>
              </a:lnSpc>
              <a:spcAft>
                <a:spcPts val="600"/>
              </a:spcAft>
            </a:pPr>
            <a:r>
              <a:rPr lang="en-US" altLang="zh-CN" b="1" dirty="0">
                <a:latin typeface="微软雅黑" panose="020B0503020204020204" pitchFamily="34" charset="-122"/>
                <a:ea typeface="微软雅黑" panose="020B0503020204020204" pitchFamily="34" charset="-122"/>
              </a:rPr>
              <a:t>	                Early Access</a:t>
            </a:r>
            <a:endParaRPr lang="en-US" altLang="zh-CN" b="1" dirty="0">
              <a:latin typeface="微软雅黑" panose="020B0503020204020204" pitchFamily="34" charset="-122"/>
              <a:ea typeface="微软雅黑" panose="020B0503020204020204" pitchFamily="34" charset="-122"/>
            </a:endParaRPr>
          </a:p>
          <a:p>
            <a:pPr>
              <a:lnSpc>
                <a:spcPct val="150000"/>
              </a:lnSpc>
              <a:spcAft>
                <a:spcPts val="600"/>
              </a:spcAft>
            </a:pPr>
            <a:r>
              <a:rPr lang="en-US" altLang="zh-CN"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Arxiv</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引用会议论文：</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引用参考书籍：</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引用网上文献（带链接）：</a:t>
            </a:r>
            <a:endParaRPr lang="en-US" altLang="zh-CN"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481042" y="4768298"/>
            <a:ext cx="4267422" cy="604918"/>
          </a:xfrm>
          <a:prstGeom prst="rect">
            <a:avLst/>
          </a:prstGeom>
        </p:spPr>
      </p:pic>
      <p:grpSp>
        <p:nvGrpSpPr>
          <p:cNvPr id="4" name="组合 3"/>
          <p:cNvGrpSpPr/>
          <p:nvPr/>
        </p:nvGrpSpPr>
        <p:grpSpPr>
          <a:xfrm>
            <a:off x="4408151" y="1779922"/>
            <a:ext cx="4636340" cy="1467151"/>
            <a:chOff x="4479925" y="1544198"/>
            <a:chExt cx="4636340" cy="1467151"/>
          </a:xfrm>
        </p:grpSpPr>
        <p:pic>
          <p:nvPicPr>
            <p:cNvPr id="5" name="图片 4"/>
            <p:cNvPicPr>
              <a:picLocks noChangeAspect="1"/>
            </p:cNvPicPr>
            <p:nvPr/>
          </p:nvPicPr>
          <p:blipFill>
            <a:blip r:embed="rId3"/>
            <a:stretch>
              <a:fillRect/>
            </a:stretch>
          </p:blipFill>
          <p:spPr>
            <a:xfrm>
              <a:off x="4506165" y="2525574"/>
              <a:ext cx="4610100" cy="485775"/>
            </a:xfrm>
            <a:prstGeom prst="rect">
              <a:avLst/>
            </a:prstGeom>
          </p:spPr>
        </p:pic>
        <p:pic>
          <p:nvPicPr>
            <p:cNvPr id="6" name="图片 5"/>
            <p:cNvPicPr>
              <a:picLocks noChangeAspect="1"/>
            </p:cNvPicPr>
            <p:nvPr/>
          </p:nvPicPr>
          <p:blipFill>
            <a:blip r:embed="rId4"/>
            <a:stretch>
              <a:fillRect/>
            </a:stretch>
          </p:blipFill>
          <p:spPr>
            <a:xfrm>
              <a:off x="4479925" y="1544198"/>
              <a:ext cx="4629150" cy="971550"/>
            </a:xfrm>
            <a:prstGeom prst="rect">
              <a:avLst/>
            </a:prstGeom>
          </p:spPr>
        </p:pic>
      </p:grpSp>
      <p:pic>
        <p:nvPicPr>
          <p:cNvPr id="8" name="图片 7"/>
          <p:cNvPicPr>
            <a:picLocks noChangeAspect="1"/>
          </p:cNvPicPr>
          <p:nvPr/>
        </p:nvPicPr>
        <p:blipFill>
          <a:blip r:embed="rId5"/>
          <a:stretch>
            <a:fillRect/>
          </a:stretch>
        </p:blipFill>
        <p:spPr>
          <a:xfrm>
            <a:off x="4467728" y="3728230"/>
            <a:ext cx="4543425" cy="485775"/>
          </a:xfrm>
          <a:prstGeom prst="rect">
            <a:avLst/>
          </a:prstGeom>
        </p:spPr>
      </p:pic>
      <p:sp>
        <p:nvSpPr>
          <p:cNvPr id="10" name="文本框 9"/>
          <p:cNvSpPr txBox="1"/>
          <p:nvPr/>
        </p:nvSpPr>
        <p:spPr>
          <a:xfrm>
            <a:off x="4644009" y="5426060"/>
            <a:ext cx="4104456" cy="92333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引用文献一定要</a:t>
            </a:r>
            <a:r>
              <a:rPr lang="zh-CN" altLang="en-US" b="1" dirty="0">
                <a:solidFill>
                  <a:srgbClr val="C00000"/>
                </a:solidFill>
                <a:latin typeface="微软雅黑" panose="020B0503020204020204" pitchFamily="34" charset="-122"/>
                <a:ea typeface="微软雅黑" panose="020B0503020204020204" pitchFamily="34" charset="-122"/>
              </a:rPr>
              <a:t>引用到原始文献</a:t>
            </a:r>
            <a:endParaRPr lang="en-US" altLang="zh-CN"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格式要统一（缩写</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全称）</a:t>
            </a:r>
            <a:endParaRPr lang="en-US" altLang="zh-CN" b="1" dirty="0">
              <a:latin typeface="微软雅黑" panose="020B0503020204020204" pitchFamily="34" charset="-122"/>
              <a:ea typeface="微软雅黑" panose="020B0503020204020204" pitchFamily="34" charset="-122"/>
            </a:endParaRPr>
          </a:p>
        </p:txBody>
      </p:sp>
      <p:sp>
        <p:nvSpPr>
          <p:cNvPr id="2" name="矩形 1"/>
          <p:cNvSpPr/>
          <p:nvPr/>
        </p:nvSpPr>
        <p:spPr>
          <a:xfrm>
            <a:off x="116702" y="5361748"/>
            <a:ext cx="4023250" cy="700576"/>
          </a:xfrm>
          <a:prstGeom prst="rect">
            <a:avLst/>
          </a:prstGeom>
        </p:spPr>
        <p:txBody>
          <a:bodyPr wrap="square">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不同期刊有不同的对参考文献的格式要求。可以使用</a:t>
            </a:r>
            <a:r>
              <a:rPr lang="en-US" altLang="zh-CN" sz="1400" b="1" dirty="0">
                <a:latin typeface="微软雅黑" panose="020B0503020204020204" pitchFamily="34" charset="-122"/>
                <a:ea typeface="微软雅黑" panose="020B0503020204020204" pitchFamily="34" charset="-122"/>
              </a:rPr>
              <a:t>EndNote</a:t>
            </a:r>
            <a:r>
              <a:rPr lang="zh-CN" altLang="en-US" sz="1400" b="1" dirty="0">
                <a:latin typeface="微软雅黑" panose="020B0503020204020204" pitchFamily="34" charset="-122"/>
                <a:ea typeface="微软雅黑" panose="020B0503020204020204" pitchFamily="34" charset="-122"/>
              </a:rPr>
              <a:t>软件直接生成目标期刊的格式</a:t>
            </a:r>
            <a:endParaRPr lang="zh-CN" altLang="en-US" sz="14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4442189" y="4355945"/>
            <a:ext cx="4638675" cy="323850"/>
          </a:xfrm>
          <a:prstGeom prst="rect">
            <a:avLst/>
          </a:prstGeom>
        </p:spPr>
      </p:pic>
      <p:sp>
        <p:nvSpPr>
          <p:cNvPr id="15" name="左中括号 14"/>
          <p:cNvSpPr/>
          <p:nvPr/>
        </p:nvSpPr>
        <p:spPr>
          <a:xfrm>
            <a:off x="1984311" y="2428849"/>
            <a:ext cx="144016" cy="1093621"/>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6702" y="316187"/>
            <a:ext cx="1863010" cy="6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Autofit/>
          </a:bodyPr>
          <a:lstStyle>
            <a:lvl1pPr algn="ctr" defTabSz="914400" eaLnBrk="1" latinLnBrk="0" hangingPunct="1">
              <a:lnSpc>
                <a:spcPct val="90000"/>
              </a:lnSpc>
              <a:buNone/>
              <a:defRPr lang="zh-CN" altLang="en-US" sz="3200" b="1">
                <a:solidFill>
                  <a:srgbClr val="0070C0"/>
                </a:solidFill>
                <a:latin typeface="微软雅黑" panose="020B0503020204020204" pitchFamily="34" charset="-122"/>
                <a:ea typeface="微软雅黑" panose="020B0503020204020204" pitchFamily="34" charset="-122"/>
                <a:cs typeface="+mj-cs"/>
              </a:defRPr>
            </a:lvl1pPr>
          </a:lstStyle>
          <a:p>
            <a:pPr algn="l"/>
            <a:r>
              <a:rPr lang="zh-CN" altLang="en-US" sz="3600" dirty="0"/>
              <a:t>注意点</a:t>
            </a:r>
            <a:endParaRPr lang="zh-CN" altLang="en-US" dirty="0"/>
          </a:p>
        </p:txBody>
      </p:sp>
      <p:sp>
        <p:nvSpPr>
          <p:cNvPr id="17" name="灯片编号占位符 2"/>
          <p:cNvSpPr>
            <a:spLocks noGrp="1"/>
          </p:cNvSpPr>
          <p:nvPr>
            <p:ph type="sldNum" sz="quarter" idx="10"/>
          </p:nvPr>
        </p:nvSpPr>
        <p:spPr>
          <a:xfrm>
            <a:off x="8748464" y="6597352"/>
            <a:ext cx="360611" cy="260350"/>
          </a:xfrm>
          <a:noFill/>
        </p:spPr>
        <p:txBody>
          <a:bodyPr vert="horz" lIns="91440" tIns="45720" rIns="91440" bIns="45720" rtlCol="0" anchor="ctr"/>
          <a:lstStyle/>
          <a:p>
            <a:pPr fontAlgn="auto">
              <a:spcBef>
                <a:spcPts val="0"/>
              </a:spcBef>
              <a:spcAft>
                <a:spcPts val="0"/>
              </a:spcAft>
            </a:pPr>
            <a:fld id="{FD999930-A1F3-43D9-A2EC-588A9232FCDF}" type="slidenum">
              <a:rPr lang="zh-CN" altLang="en-US">
                <a:solidFill>
                  <a:prstClr val="white">
                    <a:lumMod val="75000"/>
                  </a:prstClr>
                </a:solidFill>
              </a:rPr>
            </a:fld>
            <a:endParaRPr lang="en-US" altLang="zh-CN" dirty="0">
              <a:solidFill>
                <a:prstClr val="white">
                  <a:lumMod val="75000"/>
                </a:prstClr>
              </a:solidFill>
            </a:endParaRPr>
          </a:p>
        </p:txBody>
      </p:sp>
      <p:pic>
        <p:nvPicPr>
          <p:cNvPr id="7" name="图片 6"/>
          <p:cNvPicPr>
            <a:picLocks noChangeAspect="1"/>
          </p:cNvPicPr>
          <p:nvPr/>
        </p:nvPicPr>
        <p:blipFill>
          <a:blip r:embed="rId1"/>
          <a:stretch>
            <a:fillRect/>
          </a:stretch>
        </p:blipFill>
        <p:spPr>
          <a:xfrm>
            <a:off x="7950911" y="79594"/>
            <a:ext cx="1129953" cy="1134046"/>
          </a:xfrm>
          <a:prstGeom prst="rect">
            <a:avLst/>
          </a:prstGeom>
        </p:spPr>
      </p:pic>
      <p:sp>
        <p:nvSpPr>
          <p:cNvPr id="52" name="文本框 51"/>
          <p:cNvSpPr txBox="1"/>
          <p:nvPr/>
        </p:nvSpPr>
        <p:spPr>
          <a:xfrm>
            <a:off x="323528" y="1636164"/>
            <a:ext cx="1008112" cy="507831"/>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缩写</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475657" y="1635839"/>
            <a:ext cx="3960440" cy="133882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摘要中第一次出现，要缩写</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关键词中第一次出现，要缩写</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正文中第一次出现，要缩写</a:t>
            </a:r>
            <a:endParaRPr lang="en-US" altLang="zh-CN"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775938" y="1664720"/>
            <a:ext cx="4364848" cy="1615687"/>
            <a:chOff x="4716016" y="1607423"/>
            <a:chExt cx="4364848" cy="1615687"/>
          </a:xfrm>
        </p:grpSpPr>
        <p:pic>
          <p:nvPicPr>
            <p:cNvPr id="3" name="图片 2"/>
            <p:cNvPicPr>
              <a:picLocks noChangeAspect="1"/>
            </p:cNvPicPr>
            <p:nvPr/>
          </p:nvPicPr>
          <p:blipFill>
            <a:blip r:embed="rId2"/>
            <a:stretch>
              <a:fillRect/>
            </a:stretch>
          </p:blipFill>
          <p:spPr>
            <a:xfrm>
              <a:off x="4716016" y="1607423"/>
              <a:ext cx="4364848" cy="512256"/>
            </a:xfrm>
            <a:prstGeom prst="rect">
              <a:avLst/>
            </a:prstGeom>
          </p:spPr>
        </p:pic>
        <p:pic>
          <p:nvPicPr>
            <p:cNvPr id="4" name="图片 3"/>
            <p:cNvPicPr>
              <a:picLocks noChangeAspect="1"/>
            </p:cNvPicPr>
            <p:nvPr/>
          </p:nvPicPr>
          <p:blipFill>
            <a:blip r:embed="rId3"/>
            <a:stretch>
              <a:fillRect/>
            </a:stretch>
          </p:blipFill>
          <p:spPr>
            <a:xfrm>
              <a:off x="4716016" y="2144020"/>
              <a:ext cx="3895725" cy="514350"/>
            </a:xfrm>
            <a:prstGeom prst="rect">
              <a:avLst/>
            </a:prstGeom>
          </p:spPr>
        </p:pic>
        <p:pic>
          <p:nvPicPr>
            <p:cNvPr id="5" name="图片 4"/>
            <p:cNvPicPr>
              <a:picLocks noChangeAspect="1"/>
            </p:cNvPicPr>
            <p:nvPr/>
          </p:nvPicPr>
          <p:blipFill>
            <a:blip r:embed="rId4"/>
            <a:stretch>
              <a:fillRect/>
            </a:stretch>
          </p:blipFill>
          <p:spPr>
            <a:xfrm>
              <a:off x="4744909" y="2642085"/>
              <a:ext cx="3895725" cy="581025"/>
            </a:xfrm>
            <a:prstGeom prst="rect">
              <a:avLst/>
            </a:prstGeom>
          </p:spPr>
        </p:pic>
      </p:grpSp>
      <p:sp>
        <p:nvSpPr>
          <p:cNvPr id="12" name="左中括号 11"/>
          <p:cNvSpPr/>
          <p:nvPr/>
        </p:nvSpPr>
        <p:spPr>
          <a:xfrm>
            <a:off x="1295220" y="1813247"/>
            <a:ext cx="65313" cy="965791"/>
          </a:xfrm>
          <a:prstGeom prst="leftBracket">
            <a:avLst/>
          </a:prstGeom>
          <a:ln>
            <a:solidFill>
              <a:srgbClr val="074A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accent1">
                  <a:lumMod val="50000"/>
                </a:schemeClr>
              </a:solidFill>
            </a:endParaRPr>
          </a:p>
        </p:txBody>
      </p:sp>
      <p:sp>
        <p:nvSpPr>
          <p:cNvPr id="13" name="文本框 12"/>
          <p:cNvSpPr txBox="1"/>
          <p:nvPr/>
        </p:nvSpPr>
        <p:spPr>
          <a:xfrm>
            <a:off x="323528" y="3113096"/>
            <a:ext cx="5400600" cy="507831"/>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避免长难句，尽量使用简洁清晰的句型</a:t>
            </a:r>
            <a:endParaRPr lang="en-US" altLang="zh-CN"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13656" y="3651032"/>
            <a:ext cx="5400600" cy="458908"/>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避免语法错误，尤其是在摘要和引言部分</a:t>
            </a:r>
            <a:endParaRPr lang="en-US" altLang="zh-CN" b="1" dirty="0">
              <a:latin typeface="微软雅黑" panose="020B0503020204020204" pitchFamily="34" charset="-122"/>
              <a:ea typeface="微软雅黑" panose="020B0503020204020204" pitchFamily="34" charset="-122"/>
            </a:endParaRPr>
          </a:p>
        </p:txBody>
      </p:sp>
      <p:sp>
        <p:nvSpPr>
          <p:cNvPr id="9" name="矩形 8"/>
          <p:cNvSpPr/>
          <p:nvPr/>
        </p:nvSpPr>
        <p:spPr>
          <a:xfrm>
            <a:off x="4751713" y="3733484"/>
            <a:ext cx="4208203" cy="338554"/>
          </a:xfrm>
          <a:prstGeom prst="rect">
            <a:avLst/>
          </a:prstGeom>
        </p:spPr>
        <p:txBody>
          <a:bodyPr wrap="none">
            <a:spAutoFit/>
          </a:bodyPr>
          <a:lstStyle/>
          <a:p>
            <a:r>
              <a:rPr lang="zh-CN" altLang="en-US" sz="1600" b="1" dirty="0">
                <a:solidFill>
                  <a:srgbClr val="121212"/>
                </a:solidFill>
                <a:latin typeface="微软雅黑" panose="020B0503020204020204" pitchFamily="34" charset="-122"/>
                <a:ea typeface="微软雅黑" panose="020B0503020204020204" pitchFamily="34" charset="-122"/>
              </a:rPr>
              <a:t>（</a:t>
            </a:r>
            <a:r>
              <a:rPr lang="en-US" altLang="zh-CN" sz="1600" b="1" dirty="0" err="1">
                <a:solidFill>
                  <a:srgbClr val="121212"/>
                </a:solidFill>
                <a:latin typeface="微软雅黑" panose="020B0503020204020204" pitchFamily="34" charset="-122"/>
                <a:ea typeface="微软雅黑" panose="020B0503020204020204" pitchFamily="34" charset="-122"/>
              </a:rPr>
              <a:t>Grammarly</a:t>
            </a:r>
            <a:r>
              <a:rPr lang="zh-CN" altLang="en-US" sz="1600" b="1" dirty="0">
                <a:solidFill>
                  <a:srgbClr val="121212"/>
                </a:solidFill>
                <a:latin typeface="微软雅黑" panose="020B0503020204020204" pitchFamily="34" charset="-122"/>
                <a:ea typeface="微软雅黑" panose="020B0503020204020204" pitchFamily="34" charset="-122"/>
              </a:rPr>
              <a:t>：检测语法错误、同义替换）</a:t>
            </a:r>
            <a:endParaRPr lang="en-US" altLang="zh-CN" sz="1600" b="1" i="0" dirty="0">
              <a:solidFill>
                <a:srgbClr val="121212"/>
              </a:solidFill>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467544" y="4210821"/>
            <a:ext cx="4511778" cy="1166998"/>
          </a:xfrm>
          <a:prstGeom prst="rect">
            <a:avLst/>
          </a:prstGeom>
        </p:spPr>
      </p:pic>
      <p:pic>
        <p:nvPicPr>
          <p:cNvPr id="11" name="图片 10"/>
          <p:cNvPicPr>
            <a:picLocks noChangeAspect="1"/>
          </p:cNvPicPr>
          <p:nvPr/>
        </p:nvPicPr>
        <p:blipFill>
          <a:blip r:embed="rId6"/>
          <a:stretch>
            <a:fillRect/>
          </a:stretch>
        </p:blipFill>
        <p:spPr>
          <a:xfrm>
            <a:off x="5366419" y="4075182"/>
            <a:ext cx="3562350" cy="1438275"/>
          </a:xfrm>
          <a:prstGeom prst="rect">
            <a:avLst/>
          </a:prstGeom>
        </p:spPr>
      </p:pic>
      <p:sp>
        <p:nvSpPr>
          <p:cNvPr id="19" name="右箭头 18"/>
          <p:cNvSpPr/>
          <p:nvPr/>
        </p:nvSpPr>
        <p:spPr>
          <a:xfrm>
            <a:off x="4986673" y="4680673"/>
            <a:ext cx="514047" cy="422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13656" y="5513457"/>
            <a:ext cx="7858744" cy="507831"/>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4. </a:t>
            </a:r>
            <a:r>
              <a:rPr lang="zh-CN" altLang="en-US" b="1" dirty="0">
                <a:latin typeface="微软雅黑" panose="020B0503020204020204" pitchFamily="34" charset="-122"/>
                <a:ea typeface="微软雅黑" panose="020B0503020204020204" pitchFamily="34" charset="-122"/>
              </a:rPr>
              <a:t>注意细节，斜体、空格、标点符号、公式对齐，用词前后统一</a:t>
            </a:r>
            <a:endParaRPr lang="en-US" altLang="zh-CN" b="1" dirty="0">
              <a:latin typeface="微软雅黑" panose="020B0503020204020204" pitchFamily="34" charset="-122"/>
              <a:ea typeface="微软雅黑" panose="020B0503020204020204" pitchFamily="3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TIMING" val="|6.9|6.8"/>
</p:tagLst>
</file>

<file path=ppt/tags/tag2.xml><?xml version="1.0" encoding="utf-8"?>
<p:tagLst xmlns:p="http://schemas.openxmlformats.org/presentationml/2006/main">
  <p:tag name="TIMING" val="|6.9|6.8"/>
</p:tagLst>
</file>

<file path=ppt/tags/tag3.xml><?xml version="1.0" encoding="utf-8"?>
<p:tagLst xmlns:p="http://schemas.openxmlformats.org/presentationml/2006/main">
  <p:tag name="TIMING" val="|6.9|6.8"/>
</p:tagLst>
</file>

<file path=ppt/tags/tag4.xml><?xml version="1.0" encoding="utf-8"?>
<p:tagLst xmlns:p="http://schemas.openxmlformats.org/presentationml/2006/main">
  <p:tag name="TIMING" val="|6.9|6.8"/>
</p:tagLst>
</file>

<file path=ppt/tags/tag5.xml><?xml version="1.0" encoding="utf-8"?>
<p:tagLst xmlns:p="http://schemas.openxmlformats.org/presentationml/2006/main">
  <p:tag name="TIMING" val="|6.9|6.8"/>
</p:tagLst>
</file>

<file path=ppt/tags/tag6.xml><?xml version="1.0" encoding="utf-8"?>
<p:tagLst xmlns:p="http://schemas.openxmlformats.org/presentationml/2006/main">
  <p:tag name="TIMING" val="|6.9|6.8"/>
</p:tagLst>
</file>

<file path=ppt/tags/tag7.xml><?xml version="1.0" encoding="utf-8"?>
<p:tagLst xmlns:p="http://schemas.openxmlformats.org/presentationml/2006/main">
  <p:tag name="TIMING" val="|6.9|6.8"/>
</p:tagLst>
</file>

<file path=ppt/tags/tag8.xml><?xml version="1.0" encoding="utf-8"?>
<p:tagLst xmlns:p="http://schemas.openxmlformats.org/presentationml/2006/main">
  <p:tag name="TIMING" val="|6.9|6.8"/>
</p:tagLst>
</file>

<file path=ppt/tags/tag9.xml><?xml version="1.0" encoding="utf-8"?>
<p:tagLst xmlns:p="http://schemas.openxmlformats.org/presentationml/2006/main">
  <p:tag name="TIMING" val="|6.9|6.8"/>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8300</Words>
  <Application>WPS 演示</Application>
  <PresentationFormat>全屏显示(4:3)</PresentationFormat>
  <Paragraphs>402</Paragraphs>
  <Slides>22</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Times New Roman</vt:lpstr>
      <vt:lpstr>微软雅黑</vt:lpstr>
      <vt:lpstr>Verdana</vt:lpstr>
      <vt:lpstr>Calibri</vt:lpstr>
      <vt:lpstr>Arial Unicode MS</vt:lpstr>
      <vt:lpstr>黑体</vt:lpstr>
      <vt:lpstr>Calibri</vt:lpstr>
      <vt:lpstr>Vladimir Script</vt:lpstr>
      <vt:lpstr>Mongolian Baiti</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李士昌</dc:creator>
  <cp:keywords>907625354@qq.com</cp:keywords>
  <cp:lastModifiedBy>Crucian</cp:lastModifiedBy>
  <cp:revision>3189</cp:revision>
  <cp:lastPrinted>2019-06-14T10:50:00Z</cp:lastPrinted>
  <dcterms:created xsi:type="dcterms:W3CDTF">2012-05-07T11:11:00Z</dcterms:created>
  <dcterms:modified xsi:type="dcterms:W3CDTF">2020-11-27T16:28:00Z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